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Lst>
  <p:sldSz cy="10058400" cx="7772400"/>
  <p:notesSz cx="6858000" cy="9144000"/>
  <p:embeddedFontLst>
    <p:embeddedFont>
      <p:font typeface="Inter SemiBold"/>
      <p:regular r:id="rId19"/>
      <p:bold r:id="rId20"/>
      <p:italic r:id="rId21"/>
      <p:boldItalic r:id="rId22"/>
    </p:embeddedFont>
    <p:embeddedFont>
      <p:font typeface="Halant"/>
      <p:regular r:id="rId23"/>
      <p:bold r:id="rId24"/>
    </p:embeddedFont>
    <p:embeddedFont>
      <p:font typeface="Inter"/>
      <p:regular r:id="rId25"/>
      <p:bold r:id="rId26"/>
      <p:italic r:id="rId27"/>
      <p:boldItalic r:id="rId28"/>
    </p:embeddedFont>
    <p:embeddedFont>
      <p:font typeface="Plus Jakarta Sans"/>
      <p:regular r:id="rId29"/>
      <p:bold r:id="rId30"/>
      <p:italic r:id="rId31"/>
      <p:boldItalic r:id="rId32"/>
    </p:embeddedFont>
    <p:embeddedFont>
      <p:font typeface="Plus Jakarta Sans Medium"/>
      <p:regular r:id="rId33"/>
      <p:bold r:id="rId34"/>
      <p:italic r:id="rId35"/>
      <p:boldItalic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2FE3ED9-3897-4E76-8867-73471355B950}">
  <a:tblStyle styleId="{B2FE3ED9-3897-4E76-8867-73471355B950}"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7E5ADC91-706C-4C31-87F2-6244A030B137}"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bold.fntdata"/><Relationship Id="rId22" Type="http://schemas.openxmlformats.org/officeDocument/2006/relationships/font" Target="fonts/InterSemiBold-boldItalic.fntdata"/><Relationship Id="rId21" Type="http://schemas.openxmlformats.org/officeDocument/2006/relationships/font" Target="fonts/InterSemiBold-italic.fntdata"/><Relationship Id="rId24" Type="http://schemas.openxmlformats.org/officeDocument/2006/relationships/font" Target="fonts/Halant-bold.fntdata"/><Relationship Id="rId23" Type="http://schemas.openxmlformats.org/officeDocument/2006/relationships/font" Target="fonts/Halant-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Inter-bold.fntdata"/><Relationship Id="rId25" Type="http://schemas.openxmlformats.org/officeDocument/2006/relationships/font" Target="fonts/Inter-regular.fntdata"/><Relationship Id="rId28" Type="http://schemas.openxmlformats.org/officeDocument/2006/relationships/font" Target="fonts/Inter-boldItalic.fntdata"/><Relationship Id="rId27" Type="http://schemas.openxmlformats.org/officeDocument/2006/relationships/font" Target="fonts/Inter-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regular.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italic.fntdata"/><Relationship Id="rId30" Type="http://schemas.openxmlformats.org/officeDocument/2006/relationships/font" Target="fonts/PlusJakartaSans-bold.fntdata"/><Relationship Id="rId11" Type="http://schemas.openxmlformats.org/officeDocument/2006/relationships/slide" Target="slides/slide4.xml"/><Relationship Id="rId33" Type="http://schemas.openxmlformats.org/officeDocument/2006/relationships/font" Target="fonts/PlusJakartaSansMedium-regular.fntdata"/><Relationship Id="rId10" Type="http://schemas.openxmlformats.org/officeDocument/2006/relationships/slide" Target="slides/slide3.xml"/><Relationship Id="rId32" Type="http://schemas.openxmlformats.org/officeDocument/2006/relationships/font" Target="fonts/PlusJakartaSans-boldItalic.fntdata"/><Relationship Id="rId13" Type="http://schemas.openxmlformats.org/officeDocument/2006/relationships/slide" Target="slides/slide6.xml"/><Relationship Id="rId35" Type="http://schemas.openxmlformats.org/officeDocument/2006/relationships/font" Target="fonts/PlusJakartaSansMedium-italic.fntdata"/><Relationship Id="rId12" Type="http://schemas.openxmlformats.org/officeDocument/2006/relationships/slide" Target="slides/slide5.xml"/><Relationship Id="rId34" Type="http://schemas.openxmlformats.org/officeDocument/2006/relationships/font" Target="fonts/PlusJakartaSansMedium-bold.fntdata"/><Relationship Id="rId15" Type="http://schemas.openxmlformats.org/officeDocument/2006/relationships/slide" Target="slides/slide8.xml"/><Relationship Id="rId14" Type="http://schemas.openxmlformats.org/officeDocument/2006/relationships/slide" Target="slides/slide7.xml"/><Relationship Id="rId36" Type="http://schemas.openxmlformats.org/officeDocument/2006/relationships/font" Target="fonts/PlusJakartaSansMedium-boldItalic.fntdata"/><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font" Target="fonts/InterSemiBold-regular.fntdata"/><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147e8f75b6_0_5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147e8f75b6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2d5bf3b6b45_0_1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2d5bf3b6b45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3245c5a8990_1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3245c5a8990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2fedb32b657_0_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2fedb32b657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2fedb32b657_0_4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2fedb32b657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2fedb32b657_0_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2fedb32b657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2fedb32b657_0_2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2fedb32b657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3147e8f75b6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3147e8f75b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2d5bf3b6b45_0_6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2d5bf3b6b45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3245c5a8990_1_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3245c5a8990_1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317cebb555a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317cebb555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3.png"/><Relationship Id="rId4"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Historical Empathy</a:t>
            </a:r>
            <a:endParaRPr sz="1300">
              <a:latin typeface="Inter"/>
              <a:ea typeface="Inter"/>
              <a:cs typeface="Inter"/>
              <a:sym typeface="Inter"/>
            </a:endParaRPr>
          </a:p>
        </p:txBody>
      </p:sp>
      <p:sp>
        <p:nvSpPr>
          <p:cNvPr id="100" name="Google Shape;100;p2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Historical Fiction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i="1" lang="en" sz="2500">
                <a:solidFill>
                  <a:schemeClr val="dk1"/>
                </a:solidFill>
                <a:latin typeface="Plus Jakarta Sans Medium"/>
                <a:ea typeface="Plus Jakarta Sans Medium"/>
                <a:cs typeface="Plus Jakarta Sans Medium"/>
                <a:sym typeface="Plus Jakarta Sans Medium"/>
              </a:rPr>
              <a:t>Malinche</a:t>
            </a:r>
            <a:endParaRPr i="1"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01" name="Google Shape;101;p25"/>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02" name="Google Shape;102;p25"/>
          <p:cNvGraphicFramePr/>
          <p:nvPr/>
        </p:nvGraphicFramePr>
        <p:xfrm>
          <a:off x="469041" y="1171435"/>
          <a:ext cx="3000000" cy="3000000"/>
        </p:xfrm>
        <a:graphic>
          <a:graphicData uri="http://schemas.openxmlformats.org/drawingml/2006/table">
            <a:tbl>
              <a:tblPr>
                <a:noFill/>
                <a:tableStyleId>{B2FE3ED9-3897-4E76-8867-73471355B950}</a:tableStyleId>
              </a:tblPr>
              <a:tblGrid>
                <a:gridCol w="2266425"/>
                <a:gridCol w="1662050"/>
                <a:gridCol w="2905850"/>
              </a:tblGrid>
              <a:tr h="299750">
                <a:tc gridSpan="3">
                  <a:txBody>
                    <a:bodyPr/>
                    <a:lstStyle/>
                    <a:p>
                      <a:pPr indent="0" lvl="0" marL="0" rtl="0" algn="l">
                        <a:spcBef>
                          <a:spcPts val="0"/>
                        </a:spcBef>
                        <a:spcAft>
                          <a:spcPts val="0"/>
                        </a:spcAft>
                        <a:buNone/>
                      </a:pPr>
                      <a:r>
                        <a:rPr lang="en" sz="1200">
                          <a:latin typeface="Halant"/>
                          <a:ea typeface="Halant"/>
                          <a:cs typeface="Halant"/>
                          <a:sym typeface="Halant"/>
                        </a:rPr>
                        <a:t>Source: Laura Esquivel, </a:t>
                      </a:r>
                      <a:r>
                        <a:rPr i="1" lang="en" sz="1200">
                          <a:latin typeface="Halant"/>
                          <a:ea typeface="Halant"/>
                          <a:cs typeface="Halant"/>
                          <a:sym typeface="Halant"/>
                        </a:rPr>
                        <a:t>Malinche,</a:t>
                      </a:r>
                      <a:r>
                        <a:rPr lang="en" sz="1200">
                          <a:latin typeface="Halant"/>
                          <a:ea typeface="Halant"/>
                          <a:cs typeface="Halant"/>
                          <a:sym typeface="Halant"/>
                        </a:rPr>
                        <a:t> 2006.</a:t>
                      </a:r>
                      <a:endParaRPr sz="1200">
                        <a:latin typeface="Halant"/>
                        <a:ea typeface="Halant"/>
                        <a:cs typeface="Halant"/>
                        <a:sym typeface="Halant"/>
                      </a:endParaRPr>
                    </a:p>
                    <a:p>
                      <a:pPr indent="0" lvl="0" marL="0" rtl="0" algn="l">
                        <a:spcBef>
                          <a:spcPts val="0"/>
                        </a:spcBef>
                        <a:spcAft>
                          <a:spcPts val="0"/>
                        </a:spcAft>
                        <a:buNone/>
                      </a:pPr>
                      <a:r>
                        <a:t/>
                      </a:r>
                      <a:endParaRPr i="1" sz="1200">
                        <a:latin typeface="Halant"/>
                        <a:ea typeface="Halant"/>
                        <a:cs typeface="Halant"/>
                        <a:sym typeface="Halant"/>
                      </a:endParaRPr>
                    </a:p>
                    <a:p>
                      <a:pPr indent="0" lvl="0" marL="0" rtl="0" algn="l">
                        <a:spcBef>
                          <a:spcPts val="0"/>
                        </a:spcBef>
                        <a:spcAft>
                          <a:spcPts val="0"/>
                        </a:spcAft>
                        <a:buNone/>
                      </a:pPr>
                      <a:r>
                        <a:rPr lang="en" sz="1200">
                          <a:latin typeface="Inter"/>
                          <a:ea typeface="Inter"/>
                          <a:cs typeface="Inter"/>
                          <a:sym typeface="Inter"/>
                        </a:rPr>
                        <a:t>Note: Historical fiction, like </a:t>
                      </a:r>
                      <a:r>
                        <a:rPr i="1" lang="en" sz="1200">
                          <a:latin typeface="Inter"/>
                          <a:ea typeface="Inter"/>
                          <a:cs typeface="Inter"/>
                          <a:sym typeface="Inter"/>
                        </a:rPr>
                        <a:t>Malinche </a:t>
                      </a:r>
                      <a:r>
                        <a:rPr lang="en" sz="1200">
                          <a:latin typeface="Inter"/>
                          <a:ea typeface="Inter"/>
                          <a:cs typeface="Inter"/>
                          <a:sym typeface="Inter"/>
                        </a:rPr>
                        <a:t>by Laura Esquivel, can be a great way to learn about people and events from the past. Authors of historical fiction use real settings, characters, and events blended with creative storytelling to bring history to life. However, it’s important to remember that some details might be changed or added for dramatic effect. It is important to compare the narrative with primary and secondary sources to get an accurate view of the past. </a:t>
                      </a:r>
                      <a:endParaRPr sz="12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Malinalli needed silence, calm. In the Popol Vuh, the Sacred Book of their elders, it stated that when everything was at silence ‒ in complete calm, in the darkness of night, in the darkness of the light ‒ then would creation arise.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Malinalli needed that silence to create new and resonant words. The right words, the ones that were necessary. Recently she had stopped serving Portocarrero, her lord, because Cortés had named her “The Tongue,” the one who translated what he said into Náhuatl language, and what Montezuma’s messengers said, from Náhuatl to Spanish. Although Malinalli had learned Spanish at an extraordinary speed, in no way could it be said that she was completely fluent. Often, she had to turn to Aguilar to help her to translate it correctly, so that what she said made sense in the minds of both the Spaniards and the Mexicas.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Being “The Tongue” was an enormous responsibility. She didn’t want to make a mistake or misinterpret, and she couldn’t see how to prevent it since it was so difficult translating complex ideas from one language to the other…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Never before had she felt what it was like to be in charge. She soon found that whoever controls information, whoever controls meaning, acquires power. And she discovered that when she translated, she controlled the situation, and not only that but that words could be weapons. The finest of weapons.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Words were like lightning, swiftly crossing valleys, mountains, seas, bringing needed information as readily to monarchs as to vassals, creating hope or fear, establishing alliances, abolishing enemies…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She, the slave who listened to the orders in silence, who couldn’t look directly into the eyes of men, now had a voice, and the men, staring into her eyes, would wait attentively to hear what her mouth uttered. She, who had so often been given away, who so many times had been gotten rid of, now was needed, valued…</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7" name="Shape 187"/>
        <p:cNvGrpSpPr/>
        <p:nvPr/>
      </p:nvGrpSpPr>
      <p:grpSpPr>
        <a:xfrm>
          <a:off x="0" y="0"/>
          <a:ext cx="0" cy="0"/>
          <a:chOff x="0" y="0"/>
          <a:chExt cx="0" cy="0"/>
        </a:xfrm>
      </p:grpSpPr>
      <p:sp>
        <p:nvSpPr>
          <p:cNvPr id="188" name="Google Shape;188;p34"/>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Evidence</a:t>
            </a:r>
            <a:endParaRPr sz="2500">
              <a:solidFill>
                <a:schemeClr val="dk1"/>
              </a:solidFill>
              <a:latin typeface="Plus Jakarta Sans"/>
              <a:ea typeface="Plus Jakarta Sans"/>
              <a:cs typeface="Plus Jakarta Sans"/>
              <a:sym typeface="Plus Jakarta Sans"/>
            </a:endParaRPr>
          </a:p>
        </p:txBody>
      </p:sp>
      <p:sp>
        <p:nvSpPr>
          <p:cNvPr id="189" name="Google Shape;189;p3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90" name="Google Shape;190;p34"/>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91" name="Google Shape;191;p3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2" name="Google Shape;192;p34"/>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93" name="Google Shape;193;p34"/>
          <p:cNvSpPr txBox="1"/>
          <p:nvPr/>
        </p:nvSpPr>
        <p:spPr>
          <a:xfrm>
            <a:off x="1598575" y="1140919"/>
            <a:ext cx="5704800" cy="9198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solidFill>
                  <a:schemeClr val="dk1"/>
                </a:solidFill>
                <a:latin typeface="Plus Jakarta Sans"/>
                <a:ea typeface="Plus Jakarta Sans"/>
                <a:cs typeface="Plus Jakarta Sans"/>
                <a:sym typeface="Plus Jakarta Sans"/>
              </a:rPr>
              <a:t>Directions</a:t>
            </a:r>
            <a:r>
              <a:rPr lang="en" sz="1200">
                <a:solidFill>
                  <a:schemeClr val="dk1"/>
                </a:solidFill>
                <a:latin typeface="Plus Jakarta Sans"/>
                <a:ea typeface="Plus Jakarta Sans"/>
                <a:cs typeface="Plus Jakarta Sans"/>
                <a:sym typeface="Plus Jakarta Sans"/>
              </a:rPr>
              <a:t>: </a:t>
            </a:r>
            <a:r>
              <a:rPr lang="en" sz="1050">
                <a:solidFill>
                  <a:schemeClr val="dk1"/>
                </a:solidFill>
                <a:highlight>
                  <a:schemeClr val="lt1"/>
                </a:highlight>
                <a:latin typeface="Plus Jakarta Sans"/>
                <a:ea typeface="Plus Jakarta Sans"/>
                <a:cs typeface="Plus Jakarta Sans"/>
                <a:sym typeface="Plus Jakarta Sans"/>
              </a:rPr>
              <a:t> In the claim box, fill in Traitor, Survivor, or Icon. Provide two quotes and/or images from the primary or secondary sources that illustrates the claim. Explain how the quote supports the claim. Then write summaries of any other information that supports the claim. Consider the other two words to identify La Malinche’s role. In the final box, explain why those aren’t as accurate as the one you chose.</a:t>
            </a:r>
            <a:endParaRPr sz="1200">
              <a:solidFill>
                <a:schemeClr val="dk1"/>
              </a:solidFill>
              <a:latin typeface="Plus Jakarta Sans"/>
              <a:ea typeface="Plus Jakarta Sans"/>
              <a:cs typeface="Plus Jakarta Sans"/>
              <a:sym typeface="Plus Jakarta Sans"/>
            </a:endParaRPr>
          </a:p>
        </p:txBody>
      </p:sp>
      <p:sp>
        <p:nvSpPr>
          <p:cNvPr id="194" name="Google Shape;194;p34"/>
          <p:cNvSpPr txBox="1"/>
          <p:nvPr/>
        </p:nvSpPr>
        <p:spPr>
          <a:xfrm>
            <a:off x="469050" y="2365375"/>
            <a:ext cx="21519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Spanish Colonization of the Americas</a:t>
            </a: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
        <p:nvSpPr>
          <p:cNvPr id="195" name="Google Shape;195;p34"/>
          <p:cNvSpPr txBox="1"/>
          <p:nvPr/>
        </p:nvSpPr>
        <p:spPr>
          <a:xfrm>
            <a:off x="2907050" y="2365375"/>
            <a:ext cx="43965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Claim</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latin typeface="Inter"/>
              <a:ea typeface="Inter"/>
              <a:cs typeface="Inter"/>
              <a:sym typeface="Inter"/>
            </a:endParaRPr>
          </a:p>
          <a:p>
            <a:pPr indent="0" lvl="0" marL="0" rtl="0" algn="ctr">
              <a:lnSpc>
                <a:spcPct val="200000"/>
              </a:lnSpc>
              <a:spcBef>
                <a:spcPts val="0"/>
              </a:spcBef>
              <a:spcAft>
                <a:spcPts val="0"/>
              </a:spcAft>
              <a:buNone/>
            </a:pPr>
            <a:r>
              <a:rPr b="1" lang="en" sz="1300">
                <a:latin typeface="Inter"/>
                <a:ea typeface="Inter"/>
                <a:cs typeface="Inter"/>
                <a:sym typeface="Inter"/>
              </a:rPr>
              <a:t>La Malinche is best viewed as a </a:t>
            </a:r>
            <a:endParaRPr b="1" sz="1300">
              <a:latin typeface="Inter"/>
              <a:ea typeface="Inter"/>
              <a:cs typeface="Inter"/>
              <a:sym typeface="Inter"/>
            </a:endParaRPr>
          </a:p>
          <a:p>
            <a:pPr indent="0" lvl="0" marL="0" rtl="0" algn="ctr">
              <a:lnSpc>
                <a:spcPct val="200000"/>
              </a:lnSpc>
              <a:spcBef>
                <a:spcPts val="0"/>
              </a:spcBef>
              <a:spcAft>
                <a:spcPts val="0"/>
              </a:spcAft>
              <a:buNone/>
            </a:pPr>
            <a:r>
              <a:rPr b="1" lang="en" sz="1300" u="sng">
                <a:solidFill>
                  <a:srgbClr val="E95C3D"/>
                </a:solidFill>
                <a:latin typeface="Inter"/>
                <a:ea typeface="Inter"/>
                <a:cs typeface="Inter"/>
                <a:sym typeface="Inter"/>
              </a:rPr>
              <a:t>Icon</a:t>
            </a:r>
            <a:r>
              <a:rPr b="1" lang="en" sz="1300">
                <a:latin typeface="Inter"/>
                <a:ea typeface="Inter"/>
                <a:cs typeface="Inter"/>
                <a:sym typeface="Inter"/>
              </a:rPr>
              <a:t>.</a:t>
            </a:r>
            <a:endParaRPr b="1" sz="1300">
              <a:latin typeface="Inter"/>
              <a:ea typeface="Inter"/>
              <a:cs typeface="Inter"/>
              <a:sym typeface="Inter"/>
            </a:endParaRPr>
          </a:p>
        </p:txBody>
      </p:sp>
      <p:pic>
        <p:nvPicPr>
          <p:cNvPr id="196" name="Google Shape;196;p34"/>
          <p:cNvPicPr preferRelativeResize="0"/>
          <p:nvPr/>
        </p:nvPicPr>
        <p:blipFill>
          <a:blip r:embed="rId5">
            <a:alphaModFix/>
          </a:blip>
          <a:stretch>
            <a:fillRect/>
          </a:stretch>
        </p:blipFill>
        <p:spPr>
          <a:xfrm>
            <a:off x="469050" y="1125169"/>
            <a:ext cx="951300" cy="951300"/>
          </a:xfrm>
          <a:prstGeom prst="rect">
            <a:avLst/>
          </a:prstGeom>
          <a:noFill/>
          <a:ln>
            <a:noFill/>
          </a:ln>
        </p:spPr>
      </p:pic>
      <p:graphicFrame>
        <p:nvGraphicFramePr>
          <p:cNvPr id="197" name="Google Shape;197;p34"/>
          <p:cNvGraphicFramePr/>
          <p:nvPr/>
        </p:nvGraphicFramePr>
        <p:xfrm>
          <a:off x="469250" y="4116400"/>
          <a:ext cx="3000000" cy="3000000"/>
        </p:xfrm>
        <a:graphic>
          <a:graphicData uri="http://schemas.openxmlformats.org/drawingml/2006/table">
            <a:tbl>
              <a:tblPr>
                <a:noFill/>
                <a:tableStyleId>{7E5ADC91-706C-4C31-87F2-6244A030B137}</a:tableStyleId>
              </a:tblPr>
              <a:tblGrid>
                <a:gridCol w="3417150"/>
                <a:gridCol w="3417150"/>
              </a:tblGrid>
              <a:tr h="428650">
                <a:tc>
                  <a:txBody>
                    <a:bodyPr/>
                    <a:lstStyle/>
                    <a:p>
                      <a:pPr indent="0" lvl="0" marL="0" rtl="0" algn="ctr">
                        <a:spcBef>
                          <a:spcPts val="0"/>
                        </a:spcBef>
                        <a:spcAft>
                          <a:spcPts val="0"/>
                        </a:spcAft>
                        <a:buNone/>
                      </a:pPr>
                      <a:r>
                        <a:rPr lang="en" sz="1200">
                          <a:latin typeface="Inter"/>
                          <a:ea typeface="Inter"/>
                          <a:cs typeface="Inter"/>
                          <a:sym typeface="Inter"/>
                        </a:rPr>
                        <a:t>Quote 1/Image Description to Support Claim</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Quote 2/Image Description to Support Claim</a:t>
                      </a:r>
                      <a:endParaRPr>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17185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“They added the honorific ‘tzin’ to her name… That she was a woman speaking with such confidence was particularly remarkable to them…”</a:t>
                      </a:r>
                      <a:endParaRPr sz="1200"/>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900">
                          <a:latin typeface="Inter"/>
                          <a:ea typeface="Inter"/>
                          <a:cs typeface="Inter"/>
                          <a:sym typeface="Inter"/>
                        </a:rPr>
                        <a:t>Source: </a:t>
                      </a:r>
                      <a:r>
                        <a:rPr b="1" lang="en" sz="900">
                          <a:solidFill>
                            <a:srgbClr val="E95C3D"/>
                          </a:solidFill>
                          <a:latin typeface="Inter"/>
                          <a:ea typeface="Inter"/>
                          <a:cs typeface="Inter"/>
                          <a:sym typeface="Inter"/>
                        </a:rPr>
                        <a:t>Camilla Townsend</a:t>
                      </a:r>
                      <a:endParaRPr b="1" sz="900">
                        <a:solidFill>
                          <a:srgbClr val="E95C3D"/>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image depicts Malinche on a rooftop mediating between a Spanish figure and an Indigenous person, showcasing her critical role as a bridge between the two worlds.</a:t>
                      </a:r>
                      <a:endParaRPr/>
                    </a:p>
                    <a:p>
                      <a:pPr indent="0" lvl="0" marL="0" rtl="0" algn="l">
                        <a:spcBef>
                          <a:spcPts val="0"/>
                        </a:spcBef>
                        <a:spcAft>
                          <a:spcPts val="0"/>
                        </a:spcAft>
                        <a:buNone/>
                      </a:pPr>
                      <a:r>
                        <a:t/>
                      </a:r>
                      <a:endParaRPr sz="900">
                        <a:solidFill>
                          <a:schemeClr val="dk1"/>
                        </a:solidFill>
                        <a:latin typeface="Inter"/>
                        <a:ea typeface="Inter"/>
                        <a:cs typeface="Inter"/>
                        <a:sym typeface="Inter"/>
                      </a:endParaRPr>
                    </a:p>
                    <a:p>
                      <a:pPr indent="0" lvl="0" marL="0" rtl="0" algn="l">
                        <a:spcBef>
                          <a:spcPts val="0"/>
                        </a:spcBef>
                        <a:spcAft>
                          <a:spcPts val="0"/>
                        </a:spcAft>
                        <a:buNone/>
                      </a:pPr>
                      <a:r>
                        <a:rPr lang="en" sz="900">
                          <a:solidFill>
                            <a:schemeClr val="dk1"/>
                          </a:solidFill>
                          <a:latin typeface="Inter"/>
                          <a:ea typeface="Inter"/>
                          <a:cs typeface="Inter"/>
                          <a:sym typeface="Inter"/>
                        </a:rPr>
                        <a:t>Source: </a:t>
                      </a:r>
                      <a:r>
                        <a:rPr b="1" lang="en" sz="900">
                          <a:solidFill>
                            <a:srgbClr val="E95C3D"/>
                          </a:solidFill>
                          <a:latin typeface="Inter"/>
                          <a:ea typeface="Inter"/>
                          <a:cs typeface="Inter"/>
                          <a:sym typeface="Inter"/>
                        </a:rPr>
                        <a:t>Malinche Translating from Palace Rooftop</a:t>
                      </a:r>
                      <a:endParaRPr b="1" sz="900">
                        <a:solidFill>
                          <a:srgbClr val="E95C3D"/>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r>
              <a:tr h="999550">
                <a:tc>
                  <a:txBody>
                    <a:bodyPr/>
                    <a:lstStyle/>
                    <a:p>
                      <a:pPr indent="0" lvl="0" marL="0" rtl="0" algn="l">
                        <a:spcBef>
                          <a:spcPts val="1000"/>
                        </a:spcBef>
                        <a:spcAft>
                          <a:spcPts val="0"/>
                        </a:spcAft>
                        <a:buNone/>
                      </a:pPr>
                      <a:r>
                        <a:rPr lang="en" sz="900">
                          <a:latin typeface="Inter"/>
                          <a:ea typeface="Inter"/>
                          <a:cs typeface="Inter"/>
                          <a:sym typeface="Inter"/>
                        </a:rPr>
                        <a:t>How does this source support the claim?</a:t>
                      </a:r>
                      <a:endParaRPr sz="900">
                        <a:latin typeface="Inter"/>
                        <a:ea typeface="Inter"/>
                        <a:cs typeface="Inter"/>
                        <a:sym typeface="Inter"/>
                      </a:endParaRPr>
                    </a:p>
                    <a:p>
                      <a:pPr indent="0" lvl="0" marL="0" rtl="0" algn="l">
                        <a:lnSpc>
                          <a:spcPct val="100000"/>
                        </a:lnSpc>
                        <a:spcBef>
                          <a:spcPts val="1000"/>
                        </a:spcBef>
                        <a:spcAft>
                          <a:spcPts val="1000"/>
                        </a:spcAft>
                        <a:buNone/>
                      </a:pPr>
                      <a:r>
                        <a:rPr b="1" lang="en" sz="900">
                          <a:solidFill>
                            <a:srgbClr val="E95C3D"/>
                          </a:solidFill>
                          <a:latin typeface="Inter"/>
                          <a:ea typeface="Inter"/>
                          <a:cs typeface="Inter"/>
                          <a:sym typeface="Inter"/>
                        </a:rPr>
                        <a:t>This demonstrates that Malinche’s role as an interpreter and negotiator earned her respect and recognition in her time. She transcended typical gender roles and became an iconic figure.</a:t>
                      </a:r>
                      <a:endParaRPr b="1" sz="9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100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source support the claim?</a:t>
                      </a:r>
                      <a:endParaRPr sz="900">
                        <a:solidFill>
                          <a:schemeClr val="dk1"/>
                        </a:solidFill>
                        <a:latin typeface="Inter"/>
                        <a:ea typeface="Inter"/>
                        <a:cs typeface="Inter"/>
                        <a:sym typeface="Inter"/>
                      </a:endParaRPr>
                    </a:p>
                    <a:p>
                      <a:pPr indent="0" lvl="0" marL="0" rtl="0" algn="l">
                        <a:lnSpc>
                          <a:spcPct val="100000"/>
                        </a:lnSpc>
                        <a:spcBef>
                          <a:spcPts val="1000"/>
                        </a:spcBef>
                        <a:spcAft>
                          <a:spcPts val="0"/>
                        </a:spcAft>
                        <a:buNone/>
                      </a:pPr>
                      <a:r>
                        <a:rPr b="1" lang="en" sz="900">
                          <a:solidFill>
                            <a:srgbClr val="E95C3D"/>
                          </a:solidFill>
                          <a:latin typeface="Inter"/>
                          <a:ea typeface="Inter"/>
                          <a:cs typeface="Inter"/>
                          <a:sym typeface="Inter"/>
                        </a:rPr>
                        <a:t>The visual highlights her central position in the conquest narrative. As “The Tongue,” she wielded significant influence through her ability to translate and mediate, making her an enduring symbol of cultural exchange.</a:t>
                      </a:r>
                      <a:endParaRPr b="1" sz="900">
                        <a:solidFill>
                          <a:srgbClr val="E95C3D"/>
                        </a:solidFill>
                        <a:latin typeface="Inter"/>
                        <a:ea typeface="Inter"/>
                        <a:cs typeface="Inter"/>
                        <a:sym typeface="Inter"/>
                      </a:endParaRPr>
                    </a:p>
                  </a:txBody>
                  <a:tcPr marT="91425" marB="91425" marR="91425" marL="91425"/>
                </a:tc>
              </a:tr>
            </a:tbl>
          </a:graphicData>
        </a:graphic>
      </p:graphicFrame>
      <p:sp>
        <p:nvSpPr>
          <p:cNvPr id="198" name="Google Shape;198;p34"/>
          <p:cNvSpPr/>
          <p:nvPr/>
        </p:nvSpPr>
        <p:spPr>
          <a:xfrm rot="-5400000">
            <a:off x="4045000" y="1354900"/>
            <a:ext cx="460800" cy="50622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99" name="Google Shape;199;p34"/>
          <p:cNvSpPr txBox="1"/>
          <p:nvPr/>
        </p:nvSpPr>
        <p:spPr>
          <a:xfrm>
            <a:off x="469050" y="6935663"/>
            <a:ext cx="6834300" cy="1147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Additional Information that can Support the Claim</a:t>
            </a:r>
            <a:endParaRPr sz="13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modern use of “malinchista” to signify betrayal underscores her lasting symbolic significance, even if it has been reinterpreted over time. Her cultural legacy as an icon continues to provoke discussions about loyalty, identity, and history.</a:t>
            </a:r>
            <a:endParaRPr b="1" sz="1200">
              <a:solidFill>
                <a:srgbClr val="E95C3D"/>
              </a:solidFill>
              <a:latin typeface="Inter"/>
              <a:ea typeface="Inter"/>
              <a:cs typeface="Inter"/>
              <a:sym typeface="Inter"/>
            </a:endParaRPr>
          </a:p>
          <a:p>
            <a:pPr indent="0" lvl="0" marL="0" rtl="0" algn="ctr">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p:txBody>
      </p:sp>
      <p:sp>
        <p:nvSpPr>
          <p:cNvPr id="200" name="Google Shape;200;p34"/>
          <p:cNvSpPr txBox="1"/>
          <p:nvPr/>
        </p:nvSpPr>
        <p:spPr>
          <a:xfrm>
            <a:off x="469050" y="8213375"/>
            <a:ext cx="6834300" cy="1147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Defense against Counterargument</a:t>
            </a:r>
            <a:endParaRPr sz="13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Although Malinche endured significant hardships, the label “survivor” does not fully encapsulate her active and transformative role in history. She was not merely surviving but shaping events, making her a symbol of power and adaptability.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4" name="Shape 204"/>
        <p:cNvGrpSpPr/>
        <p:nvPr/>
      </p:nvGrpSpPr>
      <p:grpSpPr>
        <a:xfrm>
          <a:off x="0" y="0"/>
          <a:ext cx="0" cy="0"/>
          <a:chOff x="0" y="0"/>
          <a:chExt cx="0" cy="0"/>
        </a:xfrm>
      </p:grpSpPr>
      <p:sp>
        <p:nvSpPr>
          <p:cNvPr id="205" name="Google Shape;205;p3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You Be the Judge: The Legacy of La Malinche </a:t>
            </a:r>
            <a:r>
              <a:rPr lang="en" sz="1900">
                <a:solidFill>
                  <a:schemeClr val="dk1"/>
                </a:solidFill>
                <a:latin typeface="Halant"/>
                <a:ea typeface="Halant"/>
                <a:cs typeface="Halant"/>
                <a:sym typeface="Halant"/>
              </a:rPr>
              <a:t>Student Worksheet</a:t>
            </a:r>
            <a:endParaRPr sz="1900">
              <a:latin typeface="Halant"/>
              <a:ea typeface="Halant"/>
              <a:cs typeface="Halant"/>
              <a:sym typeface="Halant"/>
            </a:endParaRPr>
          </a:p>
        </p:txBody>
      </p:sp>
      <p:pic>
        <p:nvPicPr>
          <p:cNvPr id="206" name="Google Shape;206;p3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07" name="Google Shape;207;p3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8" name="Google Shape;208;p35"/>
          <p:cNvSpPr txBox="1"/>
          <p:nvPr/>
        </p:nvSpPr>
        <p:spPr>
          <a:xfrm>
            <a:off x="381550" y="587850"/>
            <a:ext cx="7070400" cy="8374800"/>
          </a:xfrm>
          <a:prstGeom prst="rect">
            <a:avLst/>
          </a:prstGeom>
          <a:noFill/>
          <a:ln>
            <a:noFill/>
          </a:ln>
        </p:spPr>
        <p:txBody>
          <a:bodyPr anchorCtr="0" anchor="t" bIns="113100" lIns="113100" spcFirstLastPara="1" rIns="113100" wrap="square" tIns="11310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t>
            </a:r>
            <a:r>
              <a:rPr lang="en" sz="1200">
                <a:solidFill>
                  <a:schemeClr val="dk1"/>
                </a:solidFill>
                <a:highlight>
                  <a:schemeClr val="lt1"/>
                </a:highlight>
                <a:latin typeface="Halant"/>
                <a:ea typeface="Halant"/>
                <a:cs typeface="Halant"/>
                <a:sym typeface="Halant"/>
              </a:rPr>
              <a:t>As you listen to each group, take notes on their claim and the </a:t>
            </a:r>
            <a:r>
              <a:rPr lang="en" sz="1200">
                <a:solidFill>
                  <a:schemeClr val="dk1"/>
                </a:solidFill>
                <a:highlight>
                  <a:schemeClr val="lt1"/>
                </a:highlight>
                <a:latin typeface="Halant"/>
                <a:ea typeface="Halant"/>
                <a:cs typeface="Halant"/>
                <a:sym typeface="Halant"/>
              </a:rPr>
              <a:t>evidence</a:t>
            </a:r>
            <a:r>
              <a:rPr lang="en" sz="1200">
                <a:solidFill>
                  <a:schemeClr val="dk1"/>
                </a:solidFill>
                <a:highlight>
                  <a:schemeClr val="lt1"/>
                </a:highlight>
                <a:latin typeface="Halant"/>
                <a:ea typeface="Halant"/>
                <a:cs typeface="Halant"/>
                <a:sym typeface="Halant"/>
              </a:rPr>
              <a:t> they provide.</a:t>
            </a:r>
            <a:endParaRPr sz="1200">
              <a:solidFill>
                <a:schemeClr val="dk1"/>
              </a:solidFill>
              <a:highlight>
                <a:schemeClr val="lt1"/>
              </a:highlight>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highlight>
                <a:schemeClr val="lt1"/>
              </a:highlight>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Group Presentation Notes:</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Write three key ideas that were shared by your classmates:</a:t>
            </a:r>
            <a:endParaRPr sz="1200">
              <a:solidFill>
                <a:schemeClr val="dk1"/>
              </a:solidFill>
              <a:highlight>
                <a:schemeClr val="lt1"/>
              </a:highlight>
              <a:latin typeface="Inter"/>
              <a:ea typeface="Inter"/>
              <a:cs typeface="Inter"/>
              <a:sym typeface="Inter"/>
            </a:endParaRPr>
          </a:p>
          <a:p>
            <a:pPr indent="-304800" lvl="0" marL="914400" rtl="0" algn="l">
              <a:lnSpc>
                <a:spcPct val="100000"/>
              </a:lnSpc>
              <a:spcBef>
                <a:spcPts val="0"/>
              </a:spcBef>
              <a:spcAft>
                <a:spcPts val="0"/>
              </a:spcAft>
              <a:buClr>
                <a:schemeClr val="dk1"/>
              </a:buClr>
              <a:buSzPts val="1200"/>
              <a:buFont typeface="Inter"/>
              <a:buChar char="●"/>
            </a:pPr>
            <a:r>
              <a:rPr b="1" lang="en" sz="1200">
                <a:solidFill>
                  <a:srgbClr val="E95C3D"/>
                </a:solidFill>
                <a:highlight>
                  <a:schemeClr val="lt1"/>
                </a:highlight>
                <a:latin typeface="Inter"/>
                <a:ea typeface="Inter"/>
                <a:cs typeface="Inter"/>
                <a:sym typeface="Inter"/>
              </a:rPr>
              <a:t>Malinche had limited choices but used her intelligence to survive.</a:t>
            </a:r>
            <a:endParaRPr b="1" sz="1200">
              <a:solidFill>
                <a:srgbClr val="E95C3D"/>
              </a:solidFill>
              <a:highlight>
                <a:schemeClr val="lt1"/>
              </a:highlight>
              <a:latin typeface="Inter"/>
              <a:ea typeface="Inter"/>
              <a:cs typeface="Inter"/>
              <a:sym typeface="Inter"/>
            </a:endParaRPr>
          </a:p>
          <a:p>
            <a:pPr indent="-304800" lvl="0" marL="914400" rtl="0" algn="l">
              <a:lnSpc>
                <a:spcPct val="100000"/>
              </a:lnSpc>
              <a:spcBef>
                <a:spcPts val="0"/>
              </a:spcBef>
              <a:spcAft>
                <a:spcPts val="0"/>
              </a:spcAft>
              <a:buClr>
                <a:schemeClr val="dk1"/>
              </a:buClr>
              <a:buSzPts val="1200"/>
              <a:buFont typeface="Inter"/>
              <a:buChar char="●"/>
            </a:pPr>
            <a:r>
              <a:rPr b="1" lang="en" sz="1200">
                <a:solidFill>
                  <a:srgbClr val="E95C3D"/>
                </a:solidFill>
                <a:highlight>
                  <a:schemeClr val="lt1"/>
                </a:highlight>
                <a:latin typeface="Inter"/>
                <a:ea typeface="Inter"/>
                <a:cs typeface="Inter"/>
                <a:sym typeface="Inter"/>
              </a:rPr>
              <a:t>Her role as a translator gave her significant influence.</a:t>
            </a:r>
            <a:endParaRPr b="1" sz="1200">
              <a:solidFill>
                <a:srgbClr val="E95C3D"/>
              </a:solidFill>
              <a:highlight>
                <a:schemeClr val="lt1"/>
              </a:highlight>
              <a:latin typeface="Inter"/>
              <a:ea typeface="Inter"/>
              <a:cs typeface="Inter"/>
              <a:sym typeface="Inter"/>
            </a:endParaRPr>
          </a:p>
          <a:p>
            <a:pPr indent="-304800" lvl="0" marL="914400" rtl="0" algn="l">
              <a:lnSpc>
                <a:spcPct val="100000"/>
              </a:lnSpc>
              <a:spcBef>
                <a:spcPts val="0"/>
              </a:spcBef>
              <a:spcAft>
                <a:spcPts val="0"/>
              </a:spcAft>
              <a:buClr>
                <a:schemeClr val="dk1"/>
              </a:buClr>
              <a:buSzPts val="1200"/>
              <a:buFont typeface="Inter"/>
              <a:buChar char="●"/>
            </a:pPr>
            <a:r>
              <a:rPr b="1" lang="en" sz="1200">
                <a:solidFill>
                  <a:srgbClr val="E95C3D"/>
                </a:solidFill>
                <a:highlight>
                  <a:schemeClr val="lt1"/>
                </a:highlight>
                <a:latin typeface="Inter"/>
                <a:ea typeface="Inter"/>
                <a:cs typeface="Inter"/>
                <a:sym typeface="Inter"/>
              </a:rPr>
              <a:t>The way history remembers her has changed over time.</a:t>
            </a:r>
            <a:endParaRPr b="1" sz="1200">
              <a:solidFill>
                <a:srgbClr val="E95C3D"/>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Which argument do you find most convincing? Why?</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 found the Survivor argument most convincing because Malinche was forced into her role. She was enslaved, given to Cortés, and used as a translator, but she did not choose to side with the Spanish out of loyalty. </a:t>
            </a:r>
            <a:endParaRPr b="1" sz="1300">
              <a:solidFill>
                <a:srgbClr val="E95C3D"/>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What is one counterargument you might make </a:t>
            </a:r>
            <a:r>
              <a:rPr lang="en" sz="1200">
                <a:solidFill>
                  <a:schemeClr val="dk1"/>
                </a:solidFill>
                <a:highlight>
                  <a:schemeClr val="lt1"/>
                </a:highlight>
                <a:latin typeface="Inter"/>
                <a:ea typeface="Inter"/>
                <a:cs typeface="Inter"/>
                <a:sym typeface="Inter"/>
              </a:rPr>
              <a:t>against</a:t>
            </a:r>
            <a:r>
              <a:rPr lang="en" sz="1200">
                <a:solidFill>
                  <a:schemeClr val="dk1"/>
                </a:solidFill>
                <a:highlight>
                  <a:schemeClr val="lt1"/>
                </a:highlight>
                <a:latin typeface="Inter"/>
                <a:ea typeface="Inter"/>
                <a:cs typeface="Inter"/>
                <a:sym typeface="Inter"/>
              </a:rPr>
              <a:t> another group’s claim?</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A counterargument against the Traitor claim is that Malinche did not have real agency in the conquest. She was a young woman given to the Spanish as a slave.</a:t>
            </a:r>
            <a:endParaRPr b="1" sz="1300">
              <a:solidFill>
                <a:srgbClr val="E95C3D"/>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Discuss with a partner: Did you </a:t>
            </a:r>
            <a:r>
              <a:rPr lang="en" sz="1200">
                <a:solidFill>
                  <a:schemeClr val="dk1"/>
                </a:solidFill>
                <a:highlight>
                  <a:schemeClr val="lt1"/>
                </a:highlight>
                <a:latin typeface="Inter"/>
                <a:ea typeface="Inter"/>
                <a:cs typeface="Inter"/>
                <a:sym typeface="Inter"/>
              </a:rPr>
              <a:t>opinion</a:t>
            </a:r>
            <a:r>
              <a:rPr lang="en" sz="1200">
                <a:solidFill>
                  <a:schemeClr val="dk1"/>
                </a:solidFill>
                <a:highlight>
                  <a:schemeClr val="lt1"/>
                </a:highlight>
                <a:latin typeface="Inter"/>
                <a:ea typeface="Inter"/>
                <a:cs typeface="Inter"/>
                <a:sym typeface="Inter"/>
              </a:rPr>
              <a:t> change after hearing the presentations? Why or why not?</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My opinion mostly stayed the same, but I now understand why some people see her as an icon rather than just a survivor. The argument that she was a powerful figure because of her translation skills was compelling.</a:t>
            </a:r>
            <a:endParaRPr b="1" sz="1300">
              <a:solidFill>
                <a:srgbClr val="E95C3D"/>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p:txBody>
      </p:sp>
      <p:graphicFrame>
        <p:nvGraphicFramePr>
          <p:cNvPr id="209" name="Google Shape;209;p35"/>
          <p:cNvGraphicFramePr/>
          <p:nvPr/>
        </p:nvGraphicFramePr>
        <p:xfrm>
          <a:off x="983050" y="1438075"/>
          <a:ext cx="3000000" cy="3000000"/>
        </p:xfrm>
        <a:graphic>
          <a:graphicData uri="http://schemas.openxmlformats.org/drawingml/2006/table">
            <a:tbl>
              <a:tblPr>
                <a:noFill/>
                <a:tableStyleId>{7E5ADC91-706C-4C31-87F2-6244A030B137}</a:tableStyleId>
              </a:tblPr>
              <a:tblGrid>
                <a:gridCol w="1534000"/>
                <a:gridCol w="1663775"/>
                <a:gridCol w="2669625"/>
              </a:tblGrid>
              <a:tr h="381000">
                <a:tc>
                  <a:txBody>
                    <a:bodyPr/>
                    <a:lstStyle/>
                    <a:p>
                      <a:pPr indent="0" lvl="0" marL="0" rtl="0" algn="ctr">
                        <a:spcBef>
                          <a:spcPts val="0"/>
                        </a:spcBef>
                        <a:spcAft>
                          <a:spcPts val="0"/>
                        </a:spcAft>
                        <a:buNone/>
                      </a:pPr>
                      <a:r>
                        <a:rPr b="1" lang="en" sz="1200">
                          <a:latin typeface="Inter"/>
                          <a:ea typeface="Inter"/>
                          <a:cs typeface="Inter"/>
                          <a:sym typeface="Inter"/>
                        </a:rPr>
                        <a:t>Group</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spcBef>
                          <a:spcPts val="0"/>
                        </a:spcBef>
                        <a:spcAft>
                          <a:spcPts val="0"/>
                        </a:spcAft>
                        <a:buNone/>
                      </a:pPr>
                      <a:r>
                        <a:rPr b="1" lang="en" sz="1200">
                          <a:latin typeface="Inter"/>
                          <a:ea typeface="Inter"/>
                          <a:cs typeface="Inter"/>
                          <a:sym typeface="Inter"/>
                        </a:rPr>
                        <a:t>Claim (Traitor, Survivor, or Icon?)</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spcBef>
                          <a:spcPts val="0"/>
                        </a:spcBef>
                        <a:spcAft>
                          <a:spcPts val="0"/>
                        </a:spcAft>
                        <a:buNone/>
                      </a:pPr>
                      <a:r>
                        <a:rPr b="1" lang="en" sz="1200">
                          <a:latin typeface="Inter"/>
                          <a:ea typeface="Inter"/>
                          <a:cs typeface="Inter"/>
                          <a:sym typeface="Inter"/>
                        </a:rPr>
                        <a:t>Key Evidence</a:t>
                      </a:r>
                      <a:endParaRPr b="1" sz="1200">
                        <a:latin typeface="Inter"/>
                        <a:ea typeface="Inter"/>
                        <a:cs typeface="Inter"/>
                        <a:sym typeface="Inter"/>
                      </a:endParaRPr>
                    </a:p>
                  </a:txBody>
                  <a:tcPr marT="91425" marB="91425" marR="91425" marL="91425">
                    <a:solidFill>
                      <a:srgbClr val="CCCCCC"/>
                    </a:solidFill>
                  </a:tcPr>
                </a:tc>
              </a:tr>
              <a:tr h="381000">
                <a:tc>
                  <a:txBody>
                    <a:bodyPr/>
                    <a:lstStyle/>
                    <a:p>
                      <a:pPr indent="0" lvl="0" marL="0" rtl="0" algn="ctr">
                        <a:spcBef>
                          <a:spcPts val="0"/>
                        </a:spcBef>
                        <a:spcAft>
                          <a:spcPts val="0"/>
                        </a:spcAft>
                        <a:buNone/>
                      </a:pPr>
                      <a:r>
                        <a:rPr b="1" lang="en" sz="1200">
                          <a:latin typeface="Inter"/>
                          <a:ea typeface="Inter"/>
                          <a:cs typeface="Inter"/>
                          <a:sym typeface="Inter"/>
                        </a:rPr>
                        <a:t>La Lengua</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Icon</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Florentine Codex image shows her translating on a rooftop, proving her influence in negotiations.</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La Indígena</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Survivor</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Lyall and Ortega mention she was in “nepantla,” caught between two worlds with no clear belonging.</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La Madre de Mestizaje</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Survivor</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Diego Rivera's murals depict her as the mother of mestizo culture.</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La Traidora</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Traitor</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Gabino Palomares’ </a:t>
                      </a:r>
                      <a:r>
                        <a:rPr b="1" i="1" lang="en" sz="1200">
                          <a:solidFill>
                            <a:srgbClr val="E95C3D"/>
                          </a:solidFill>
                          <a:latin typeface="Inter"/>
                          <a:ea typeface="Inter"/>
                          <a:cs typeface="Inter"/>
                          <a:sym typeface="Inter"/>
                        </a:rPr>
                        <a:t>La Maldición de Malinche</a:t>
                      </a:r>
                      <a:r>
                        <a:rPr b="1" lang="en" sz="1200">
                          <a:solidFill>
                            <a:srgbClr val="E95C3D"/>
                          </a:solidFill>
                          <a:latin typeface="Inter"/>
                          <a:ea typeface="Inter"/>
                          <a:cs typeface="Inter"/>
                          <a:sym typeface="Inter"/>
                        </a:rPr>
                        <a:t> describes her as the start of ongoing colonial oppression.</a:t>
                      </a:r>
                      <a:endParaRPr b="1" sz="13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6" name="Shape 106"/>
        <p:cNvGrpSpPr/>
        <p:nvPr/>
      </p:nvGrpSpPr>
      <p:grpSpPr>
        <a:xfrm>
          <a:off x="0" y="0"/>
          <a:ext cx="0" cy="0"/>
          <a:chOff x="0" y="0"/>
          <a:chExt cx="0" cy="0"/>
        </a:xfrm>
      </p:grpSpPr>
      <p:sp>
        <p:nvSpPr>
          <p:cNvPr id="107" name="Google Shape;107;p26"/>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Evaluating Evidence</a:t>
            </a:r>
            <a:endParaRPr sz="1300">
              <a:latin typeface="Inter"/>
              <a:ea typeface="Inter"/>
              <a:cs typeface="Inter"/>
              <a:sym typeface="Inter"/>
            </a:endParaRPr>
          </a:p>
        </p:txBody>
      </p:sp>
      <p:sp>
        <p:nvSpPr>
          <p:cNvPr id="108" name="Google Shape;108;p26"/>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Evaluating Evidence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i="1" lang="en" sz="2500">
                <a:solidFill>
                  <a:schemeClr val="dk1"/>
                </a:solidFill>
                <a:latin typeface="Plus Jakarta Sans Medium"/>
                <a:ea typeface="Plus Jakarta Sans Medium"/>
                <a:cs typeface="Plus Jakarta Sans Medium"/>
                <a:sym typeface="Plus Jakarta Sans Medium"/>
              </a:rPr>
              <a:t>La Malinche: La Lengua</a:t>
            </a:r>
            <a:endParaRPr i="1"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09" name="Google Shape;109;p26"/>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10" name="Google Shape;110;p26"/>
          <p:cNvGraphicFramePr/>
          <p:nvPr/>
        </p:nvGraphicFramePr>
        <p:xfrm>
          <a:off x="469041" y="1171435"/>
          <a:ext cx="3000000" cy="3000000"/>
        </p:xfrm>
        <a:graphic>
          <a:graphicData uri="http://schemas.openxmlformats.org/drawingml/2006/table">
            <a:tbl>
              <a:tblPr>
                <a:noFill/>
                <a:tableStyleId>{B2FE3ED9-3897-4E76-8867-73471355B950}</a:tableStyleId>
              </a:tblPr>
              <a:tblGrid>
                <a:gridCol w="2266425"/>
                <a:gridCol w="1662050"/>
                <a:gridCol w="2905850"/>
              </a:tblGrid>
              <a:tr h="299750">
                <a:tc gridSpan="3">
                  <a:txBody>
                    <a:bodyPr/>
                    <a:lstStyle/>
                    <a:p>
                      <a:pPr indent="0" lvl="0" marL="0" rtl="0" algn="l">
                        <a:spcBef>
                          <a:spcPts val="0"/>
                        </a:spcBef>
                        <a:spcAft>
                          <a:spcPts val="0"/>
                        </a:spcAft>
                        <a:buNone/>
                      </a:pPr>
                      <a:r>
                        <a:rPr lang="en" sz="1200">
                          <a:latin typeface="Halant"/>
                          <a:ea typeface="Halant"/>
                          <a:cs typeface="Halant"/>
                          <a:sym typeface="Halant"/>
                        </a:rPr>
                        <a:t>Source: </a:t>
                      </a:r>
                      <a:r>
                        <a:rPr i="1" lang="en" sz="1200">
                          <a:latin typeface="Halant"/>
                          <a:ea typeface="Halant"/>
                          <a:cs typeface="Halant"/>
                          <a:sym typeface="Halant"/>
                        </a:rPr>
                        <a:t>Traitor, Survivor, Icon: The Legacy of La Malinche</a:t>
                      </a:r>
                      <a:r>
                        <a:rPr lang="en" sz="1200">
                          <a:latin typeface="Halant"/>
                          <a:ea typeface="Halant"/>
                          <a:cs typeface="Halant"/>
                          <a:sym typeface="Halant"/>
                        </a:rPr>
                        <a:t>, Edited by Victoria I. Lyall and Terezita Romo, 2022</a:t>
                      </a:r>
                      <a:endParaRPr sz="1200">
                        <a:latin typeface="Halant"/>
                        <a:ea typeface="Halant"/>
                        <a:cs typeface="Halant"/>
                        <a:sym typeface="Halant"/>
                      </a:endParaRPr>
                    </a:p>
                    <a:p>
                      <a:pPr indent="0" lvl="0" marL="0" rtl="0" algn="l">
                        <a:spcBef>
                          <a:spcPts val="0"/>
                        </a:spcBef>
                        <a:spcAft>
                          <a:spcPts val="0"/>
                        </a:spcAft>
                        <a:buNone/>
                      </a:pPr>
                      <a:r>
                        <a:t/>
                      </a:r>
                      <a:endParaRPr i="1" sz="1200">
                        <a:latin typeface="Halant"/>
                        <a:ea typeface="Halant"/>
                        <a:cs typeface="Halant"/>
                        <a:sym typeface="Halant"/>
                      </a:endParaRPr>
                    </a:p>
                    <a:p>
                      <a:pPr indent="0" lvl="0" marL="0" rtl="0" algn="l">
                        <a:spcBef>
                          <a:spcPts val="0"/>
                        </a:spcBef>
                        <a:spcAft>
                          <a:spcPts val="0"/>
                        </a:spcAft>
                        <a:buNone/>
                      </a:pPr>
                      <a:r>
                        <a:rPr lang="en" sz="1200">
                          <a:latin typeface="Inter"/>
                          <a:ea typeface="Inter"/>
                          <a:cs typeface="Inter"/>
                          <a:sym typeface="Inter"/>
                        </a:rPr>
                        <a:t>Note: The following sources center on La Malinche’s role as </a:t>
                      </a:r>
                      <a:r>
                        <a:rPr lang="en" sz="1200" u="sng">
                          <a:latin typeface="Inter"/>
                          <a:ea typeface="Inter"/>
                          <a:cs typeface="Inter"/>
                          <a:sym typeface="Inter"/>
                        </a:rPr>
                        <a:t>La Lengua: The Interpreter.</a:t>
                      </a:r>
                      <a:endParaRPr sz="1200" u="sng">
                        <a:latin typeface="Inter"/>
                        <a:ea typeface="Inter"/>
                        <a:cs typeface="Inter"/>
                        <a:sym typeface="Inter"/>
                      </a:endParaRPr>
                    </a:p>
                    <a:p>
                      <a:pPr indent="0" lvl="0" marL="0" rtl="0" algn="l">
                        <a:spcBef>
                          <a:spcPts val="0"/>
                        </a:spcBef>
                        <a:spcAft>
                          <a:spcPts val="0"/>
                        </a:spcAft>
                        <a:buNone/>
                      </a:pPr>
                      <a:r>
                        <a:t/>
                      </a:r>
                      <a:endParaRPr sz="1200" u="sng">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Camilla Townsend is Board of Governors Distinguished Professor of History at Rutgers University.</a:t>
                      </a:r>
                      <a:endParaRPr sz="12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lnSpc>
                          <a:spcPct val="100000"/>
                        </a:lnSpc>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Camilla Townsend</a:t>
                      </a:r>
                      <a:r>
                        <a:rPr b="1" i="1" lang="en" sz="1200">
                          <a:solidFill>
                            <a:schemeClr val="dk1"/>
                          </a:solidFill>
                          <a:latin typeface="Inter"/>
                          <a:ea typeface="Inter"/>
                          <a:cs typeface="Inter"/>
                          <a:sym typeface="Inter"/>
                        </a:rPr>
                        <a:t>, How Memories of Malintzin Shifted in the Sixteenth Century</a:t>
                      </a:r>
                      <a:endParaRPr b="1" i="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b="1" i="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The early annals [records], written down by the 1560s… present Malintzin as having been the voice of reason, the one who understood and articulated the </a:t>
                      </a:r>
                      <a:r>
                        <a:rPr lang="en" sz="1200">
                          <a:solidFill>
                            <a:schemeClr val="dk1"/>
                          </a:solidFill>
                          <a:latin typeface="Inter"/>
                          <a:ea typeface="Inter"/>
                          <a:cs typeface="Inter"/>
                          <a:sym typeface="Inter"/>
                        </a:rPr>
                        <a:t>traditional</a:t>
                      </a:r>
                      <a:r>
                        <a:rPr lang="en" sz="1200">
                          <a:solidFill>
                            <a:schemeClr val="dk1"/>
                          </a:solidFill>
                          <a:latin typeface="Inter"/>
                          <a:ea typeface="Inter"/>
                          <a:cs typeface="Inter"/>
                          <a:sym typeface="Inter"/>
                        </a:rPr>
                        <a:t> chiefly duty of saving as many lives as possible in order to preserve the future…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The original Indigenous recorders of her words, however, do not seem to have wanted to impute [assign] evil motives to her. They added the honorific “tzin” to her name, and their recordings of her statements are quite matter-of-fact in tone, in keeping with typical warfare negotiations. That she was a woman speaking with such confidence was particularly remarkable to them: it meant, they thought, that she was a powerful noblewoman speaking on behalf of her people.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 In a set of annals from Texcoco, dating to the 1560s, an old man recounts the story of the Spaniard’s efforts to convince the ruling chief to side with them. He says that Malintzin had </a:t>
                      </a:r>
                      <a:r>
                        <a:rPr lang="en" sz="1200">
                          <a:solidFill>
                            <a:schemeClr val="dk1"/>
                          </a:solidFill>
                          <a:latin typeface="Inter"/>
                          <a:ea typeface="Inter"/>
                          <a:cs typeface="Inter"/>
                          <a:sym typeface="Inter"/>
                        </a:rPr>
                        <a:t>tried to</a:t>
                      </a:r>
                      <a:r>
                        <a:rPr lang="en" sz="1200">
                          <a:solidFill>
                            <a:schemeClr val="dk1"/>
                          </a:solidFill>
                          <a:latin typeface="Inter"/>
                          <a:ea typeface="Inter"/>
                          <a:cs typeface="Inter"/>
                          <a:sym typeface="Inter"/>
                        </a:rPr>
                        <a:t> warn his people (“It will greatly affect the commoners”), but that the chief Coanacochtzin, had not listened:</a:t>
                      </a:r>
                      <a:endParaRPr sz="1200">
                        <a:solidFill>
                          <a:schemeClr val="dk1"/>
                        </a:solidFill>
                        <a:latin typeface="Inter"/>
                        <a:ea typeface="Inter"/>
                        <a:cs typeface="Inter"/>
                        <a:sym typeface="Inter"/>
                      </a:endParaRPr>
                    </a:p>
                    <a:p>
                      <a:pPr indent="0" lvl="0" marL="342900" rtl="0" algn="l">
                        <a:lnSpc>
                          <a:spcPct val="100000"/>
                        </a:lnSpc>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342900" rtl="0" algn="l">
                        <a:lnSpc>
                          <a:spcPct val="100000"/>
                        </a:lnSpc>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When the Spaniards were still in Tlaxcala, when the captain was about to leave, Marina gave orders to [a Texcocan nobleman named] Tocpacxochitzin. She said to him, “Now my lord, the Captain, is going [to fight the Mexica]. You are to go see that the Spaniards receive food in peace: turkey hens, eggs, shelled corn, hay, water. When will they receive it?” No, when Tocpacxochitzin arrived in his home… he went to see [the chief,] Coanacochtzin. </a:t>
                      </a:r>
                      <a:r>
                        <a:rPr lang="en" sz="1000">
                          <a:solidFill>
                            <a:schemeClr val="dk1"/>
                          </a:solidFill>
                          <a:latin typeface="Inter"/>
                          <a:ea typeface="Inter"/>
                          <a:cs typeface="Inter"/>
                          <a:sym typeface="Inter"/>
                        </a:rPr>
                        <a:t>Nowhere</a:t>
                      </a:r>
                      <a:r>
                        <a:rPr lang="en" sz="1000">
                          <a:solidFill>
                            <a:schemeClr val="dk1"/>
                          </a:solidFill>
                          <a:latin typeface="Inter"/>
                          <a:ea typeface="Inter"/>
                          <a:cs typeface="Inter"/>
                          <a:sym typeface="Inter"/>
                        </a:rPr>
                        <a:t> did he find them. Coanacochtzin only said, “Tell him no one his here [at the royal home] in Atenco. Have him go and amuse himself.” Then he sent emissaries to kill him.</a:t>
                      </a:r>
                      <a:endParaRPr sz="1000">
                        <a:solidFill>
                          <a:schemeClr val="dk1"/>
                        </a:solidFill>
                        <a:latin typeface="Inter"/>
                        <a:ea typeface="Inter"/>
                        <a:cs typeface="Inter"/>
                        <a:sym typeface="Inter"/>
                      </a:endParaRPr>
                    </a:p>
                    <a:p>
                      <a:pPr indent="0" lvl="0" marL="342900" rtl="0" algn="l">
                        <a:lnSpc>
                          <a:spcPct val="100000"/>
                        </a:lnSpc>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Coanacochtzin sided strongly with the Mexica of Tenochtitlan and fought against the Spaniards; he </a:t>
                      </a:r>
                      <a:r>
                        <a:rPr lang="en" sz="1200">
                          <a:solidFill>
                            <a:schemeClr val="dk1"/>
                          </a:solidFill>
                          <a:latin typeface="Inter"/>
                          <a:ea typeface="Inter"/>
                          <a:cs typeface="Inter"/>
                          <a:sym typeface="Inter"/>
                        </a:rPr>
                        <a:t>suppressed</a:t>
                      </a:r>
                      <a:r>
                        <a:rPr lang="en" sz="1200">
                          <a:solidFill>
                            <a:schemeClr val="dk1"/>
                          </a:solidFill>
                          <a:latin typeface="Inter"/>
                          <a:ea typeface="Inter"/>
                          <a:cs typeface="Inter"/>
                          <a:sym typeface="Inter"/>
                        </a:rPr>
                        <a:t> messengers who brought advice to the contrary. Disaster ensued, just as Malintzin had implied. Years later, the old man narrating the events commented: “If Coanachochtzin had done was the Captain [through Malintzin] said, </a:t>
                      </a:r>
                      <a:r>
                        <a:rPr lang="en" sz="1200">
                          <a:solidFill>
                            <a:schemeClr val="dk1"/>
                          </a:solidFill>
                          <a:latin typeface="Inter"/>
                          <a:ea typeface="Inter"/>
                          <a:cs typeface="Inter"/>
                          <a:sym typeface="Inter"/>
                        </a:rPr>
                        <a:t>great</a:t>
                      </a:r>
                      <a:r>
                        <a:rPr lang="en" sz="1200">
                          <a:solidFill>
                            <a:schemeClr val="dk1"/>
                          </a:solidFill>
                          <a:latin typeface="Inter"/>
                          <a:ea typeface="Inter"/>
                          <a:cs typeface="Inter"/>
                          <a:sym typeface="Inter"/>
                        </a:rPr>
                        <a:t> benefit would thus have been done to the altepetl [the town] and the </a:t>
                      </a:r>
                      <a:r>
                        <a:rPr lang="en" sz="1200">
                          <a:solidFill>
                            <a:schemeClr val="dk1"/>
                          </a:solidFill>
                          <a:latin typeface="Inter"/>
                          <a:ea typeface="Inter"/>
                          <a:cs typeface="Inter"/>
                          <a:sym typeface="Inter"/>
                        </a:rPr>
                        <a:t>commoners</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4" name="Shape 114"/>
        <p:cNvGrpSpPr/>
        <p:nvPr/>
      </p:nvGrpSpPr>
      <p:grpSpPr>
        <a:xfrm>
          <a:off x="0" y="0"/>
          <a:ext cx="0" cy="0"/>
          <a:chOff x="0" y="0"/>
          <a:chExt cx="0" cy="0"/>
        </a:xfrm>
      </p:grpSpPr>
      <p:sp>
        <p:nvSpPr>
          <p:cNvPr id="115" name="Google Shape;115;p27"/>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Evaluating Evidence</a:t>
            </a:r>
            <a:endParaRPr sz="1300">
              <a:latin typeface="Inter"/>
              <a:ea typeface="Inter"/>
              <a:cs typeface="Inter"/>
              <a:sym typeface="Inter"/>
            </a:endParaRPr>
          </a:p>
        </p:txBody>
      </p:sp>
      <p:sp>
        <p:nvSpPr>
          <p:cNvPr id="116" name="Google Shape;116;p2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Evaluating Evidence</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i="1" lang="en" sz="2500">
                <a:solidFill>
                  <a:schemeClr val="dk1"/>
                </a:solidFill>
                <a:latin typeface="Plus Jakarta Sans Medium"/>
                <a:ea typeface="Plus Jakarta Sans Medium"/>
                <a:cs typeface="Plus Jakarta Sans Medium"/>
                <a:sym typeface="Plus Jakarta Sans Medium"/>
              </a:rPr>
              <a:t>La Malinche: La Lengua</a:t>
            </a:r>
            <a:endParaRPr i="1"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17" name="Google Shape;117;p27"/>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18" name="Google Shape;118;p27"/>
          <p:cNvGraphicFramePr/>
          <p:nvPr/>
        </p:nvGraphicFramePr>
        <p:xfrm>
          <a:off x="469041" y="1171435"/>
          <a:ext cx="3000000" cy="3000000"/>
        </p:xfrm>
        <a:graphic>
          <a:graphicData uri="http://schemas.openxmlformats.org/drawingml/2006/table">
            <a:tbl>
              <a:tblPr>
                <a:noFill/>
                <a:tableStyleId>{B2FE3ED9-3897-4E76-8867-73471355B950}</a:tableStyleId>
              </a:tblPr>
              <a:tblGrid>
                <a:gridCol w="2266425"/>
                <a:gridCol w="1662050"/>
                <a:gridCol w="2905850"/>
              </a:tblGrid>
              <a:tr h="299750">
                <a:tc gridSpan="3">
                  <a:txBody>
                    <a:bodyPr/>
                    <a:lstStyle/>
                    <a:p>
                      <a:pPr indent="0" lvl="0" marL="0" rtl="0" algn="l">
                        <a:spcBef>
                          <a:spcPts val="0"/>
                        </a:spcBef>
                        <a:spcAft>
                          <a:spcPts val="0"/>
                        </a:spcAft>
                        <a:buNone/>
                      </a:pPr>
                      <a:r>
                        <a:rPr lang="en" sz="1200">
                          <a:latin typeface="Halant"/>
                          <a:ea typeface="Halant"/>
                          <a:cs typeface="Halant"/>
                          <a:sym typeface="Halant"/>
                        </a:rPr>
                        <a:t>Source: </a:t>
                      </a:r>
                      <a:r>
                        <a:rPr i="1" lang="en" sz="1200">
                          <a:latin typeface="Halant"/>
                          <a:ea typeface="Halant"/>
                          <a:cs typeface="Halant"/>
                          <a:sym typeface="Halant"/>
                        </a:rPr>
                        <a:t>Traitor, Survivor, Icon: The Legacy of La Malinche</a:t>
                      </a:r>
                      <a:r>
                        <a:rPr lang="en" sz="1200">
                          <a:latin typeface="Halant"/>
                          <a:ea typeface="Halant"/>
                          <a:cs typeface="Halant"/>
                          <a:sym typeface="Halant"/>
                        </a:rPr>
                        <a:t>, Edited by Victoria I. Lyall and Terezita Romo, 2022</a:t>
                      </a:r>
                      <a:endParaRPr sz="1200">
                        <a:latin typeface="Halant"/>
                        <a:ea typeface="Halant"/>
                        <a:cs typeface="Halant"/>
                        <a:sym typeface="Halant"/>
                      </a:endParaRPr>
                    </a:p>
                    <a:p>
                      <a:pPr indent="0" lvl="0" marL="0" rtl="0" algn="l">
                        <a:spcBef>
                          <a:spcPts val="0"/>
                        </a:spcBef>
                        <a:spcAft>
                          <a:spcPts val="0"/>
                        </a:spcAft>
                        <a:buNone/>
                      </a:pPr>
                      <a:r>
                        <a:t/>
                      </a:r>
                      <a:endParaRPr sz="1200">
                        <a:latin typeface="Halant"/>
                        <a:ea typeface="Halant"/>
                        <a:cs typeface="Halant"/>
                        <a:sym typeface="Halant"/>
                      </a:endParaRPr>
                    </a:p>
                    <a:p>
                      <a:pPr indent="0" lvl="0" marL="0" rtl="0" algn="l">
                        <a:spcBef>
                          <a:spcPts val="0"/>
                        </a:spcBef>
                        <a:spcAft>
                          <a:spcPts val="0"/>
                        </a:spcAft>
                        <a:buNone/>
                      </a:pPr>
                      <a:r>
                        <a:rPr lang="en" sz="1200">
                          <a:latin typeface="Inter"/>
                          <a:ea typeface="Inter"/>
                          <a:cs typeface="Inter"/>
                          <a:sym typeface="Inter"/>
                        </a:rPr>
                        <a:t>Note: Alicia Gaspar de Alba is a professor of English at the University of California, Los Angeles who is a Chicana scholar, writer, and activist. </a:t>
                      </a:r>
                      <a:endParaRPr sz="12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lnSpc>
                          <a:spcPct val="100000"/>
                        </a:lnSpc>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Alicia Gaspar de Alba, </a:t>
                      </a:r>
                      <a:r>
                        <a:rPr b="1" i="1" lang="en" sz="1200">
                          <a:solidFill>
                            <a:schemeClr val="dk1"/>
                          </a:solidFill>
                          <a:latin typeface="Inter"/>
                          <a:ea typeface="Inter"/>
                          <a:cs typeface="Inter"/>
                          <a:sym typeface="Inter"/>
                        </a:rPr>
                        <a:t>Crimes of the Tongue: A Malinche Tree Inside Me</a:t>
                      </a:r>
                      <a:endParaRPr b="1" i="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The first time I heard the word </a:t>
                      </a:r>
                      <a:r>
                        <a:rPr i="1" lang="en" sz="1200">
                          <a:solidFill>
                            <a:schemeClr val="dk1"/>
                          </a:solidFill>
                          <a:latin typeface="Inter"/>
                          <a:ea typeface="Inter"/>
                          <a:cs typeface="Inter"/>
                          <a:sym typeface="Inter"/>
                        </a:rPr>
                        <a:t>malinchista</a:t>
                      </a:r>
                      <a:r>
                        <a:rPr lang="en" sz="1200">
                          <a:solidFill>
                            <a:schemeClr val="dk1"/>
                          </a:solidFill>
                          <a:latin typeface="Inter"/>
                          <a:ea typeface="Inter"/>
                          <a:cs typeface="Inter"/>
                          <a:sym typeface="Inter"/>
                        </a:rPr>
                        <a:t>, I was in grade school in El Paso, Texas, circa 1968. My brother and I were not allowed to speak English at home, out of respect for my Spanish-only-speaking grandmother, but we often forgot the rule, and sometimes, we forgot the even bigger rule: </a:t>
                      </a:r>
                      <a:r>
                        <a:rPr i="1" lang="en" sz="1200">
                          <a:solidFill>
                            <a:schemeClr val="dk1"/>
                          </a:solidFill>
                          <a:latin typeface="Inter"/>
                          <a:ea typeface="Inter"/>
                          <a:cs typeface="Inter"/>
                          <a:sym typeface="Inter"/>
                        </a:rPr>
                        <a:t>never </a:t>
                      </a:r>
                      <a:r>
                        <a:rPr lang="en" sz="1200">
                          <a:solidFill>
                            <a:schemeClr val="dk1"/>
                          </a:solidFill>
                          <a:latin typeface="Inter"/>
                          <a:ea typeface="Inter"/>
                          <a:cs typeface="Inter"/>
                          <a:sym typeface="Inter"/>
                        </a:rPr>
                        <a:t>to mix the two languages.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“You two are turning into </a:t>
                      </a:r>
                      <a:r>
                        <a:rPr i="1" lang="en" sz="1200">
                          <a:solidFill>
                            <a:schemeClr val="dk1"/>
                          </a:solidFill>
                          <a:latin typeface="Inter"/>
                          <a:ea typeface="Inter"/>
                          <a:cs typeface="Inter"/>
                          <a:sym typeface="Inter"/>
                        </a:rPr>
                        <a:t>pochos</a:t>
                      </a:r>
                      <a:r>
                        <a:rPr lang="en" sz="1200">
                          <a:solidFill>
                            <a:schemeClr val="dk1"/>
                          </a:solidFill>
                          <a:latin typeface="Inter"/>
                          <a:ea typeface="Inter"/>
                          <a:cs typeface="Inter"/>
                          <a:sym typeface="Inter"/>
                        </a:rPr>
                        <a:t>,” our grandmother groused.</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“What’s a </a:t>
                      </a:r>
                      <a:r>
                        <a:rPr i="1" lang="en" sz="1200">
                          <a:solidFill>
                            <a:schemeClr val="dk1"/>
                          </a:solidFill>
                          <a:latin typeface="Inter"/>
                          <a:ea typeface="Inter"/>
                          <a:cs typeface="Inter"/>
                          <a:sym typeface="Inter"/>
                        </a:rPr>
                        <a:t>‘pocho’</a:t>
                      </a:r>
                      <a:r>
                        <a:rPr lang="en" sz="1200">
                          <a:solidFill>
                            <a:schemeClr val="dk1"/>
                          </a:solidFill>
                          <a:latin typeface="Inter"/>
                          <a:ea typeface="Inter"/>
                          <a:cs typeface="Inter"/>
                          <a:sym typeface="Inter"/>
                        </a:rPr>
                        <a:t>?” I wanted to know.</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“A Mexican who betrays Mexico by forgetting their Spanish,” one of my uncles interjected. “Just like those </a:t>
                      </a:r>
                      <a:r>
                        <a:rPr i="1" lang="en" sz="1200">
                          <a:solidFill>
                            <a:schemeClr val="dk1"/>
                          </a:solidFill>
                          <a:latin typeface="Inter"/>
                          <a:ea typeface="Inter"/>
                          <a:cs typeface="Inter"/>
                          <a:sym typeface="Inter"/>
                        </a:rPr>
                        <a:t>malinchistas</a:t>
                      </a:r>
                      <a:r>
                        <a:rPr lang="en" sz="1200">
                          <a:solidFill>
                            <a:schemeClr val="dk1"/>
                          </a:solidFill>
                          <a:latin typeface="Inter"/>
                          <a:ea typeface="Inter"/>
                          <a:cs typeface="Inter"/>
                          <a:sym typeface="Inter"/>
                        </a:rPr>
                        <a:t> from El Segundo Barrio who feel like they’re so American…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From what I could tell, being a malinchista was a bad thing, although I had no idea what it meant or that it referred to La Malinche, whom I would not learn about until a decade later in college…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“Are you still a Mexican if you were born in El Paso, Texas?” I asked.</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“You’re a Mexican if you’re born to a Mexican family,” my grandfather clarified behind his newspaper.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So, it was possible for me to become a malinchista and betray Mexico by turning into a pocha. Somewhere in my confused </a:t>
                      </a:r>
                      <a:r>
                        <a:rPr lang="en" sz="1200">
                          <a:solidFill>
                            <a:schemeClr val="dk1"/>
                          </a:solidFill>
                          <a:latin typeface="Inter"/>
                          <a:ea typeface="Inter"/>
                          <a:cs typeface="Inter"/>
                          <a:sym typeface="Inter"/>
                        </a:rPr>
                        <a:t>subconscious</a:t>
                      </a:r>
                      <a:r>
                        <a:rPr lang="en" sz="1200">
                          <a:solidFill>
                            <a:schemeClr val="dk1"/>
                          </a:solidFill>
                          <a:latin typeface="Inter"/>
                          <a:ea typeface="Inter"/>
                          <a:cs typeface="Inter"/>
                          <a:sym typeface="Inter"/>
                        </a:rPr>
                        <a:t>, I understood that betrayal of Mexico meant betrayal of the family, and it was something I was always in peril of doing if I forgot my Spanish. I remember looking up “malinchista” in my grandfather’s Larousse Spanish dictionary, but the word wasn’t there…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 credit my professor of the one and only Chicano history literature course I took at the University of El Paso, Theresa Melendez-Hayes, for showing me “my place in the </a:t>
                      </a:r>
                      <a:r>
                        <a:rPr lang="en" sz="1200">
                          <a:solidFill>
                            <a:schemeClr val="dk1"/>
                          </a:solidFill>
                          <a:latin typeface="Inter"/>
                          <a:ea typeface="Inter"/>
                          <a:cs typeface="Inter"/>
                          <a:sym typeface="Inter"/>
                        </a:rPr>
                        <a:t>genealogy</a:t>
                      </a:r>
                      <a:r>
                        <a:rPr lang="en" sz="1200">
                          <a:solidFill>
                            <a:schemeClr val="dk1"/>
                          </a:solidFill>
                          <a:latin typeface="Inter"/>
                          <a:ea typeface="Inter"/>
                          <a:cs typeface="Inter"/>
                          <a:sym typeface="Inter"/>
                        </a:rPr>
                        <a:t> of La Malinche and so introduc[ing] me to my identity as a Chicana… [The readings] connected me immediately with Chicano history, and with my mission as a writer, </a:t>
                      </a:r>
                      <a:r>
                        <a:rPr lang="en" sz="1200">
                          <a:solidFill>
                            <a:schemeClr val="dk1"/>
                          </a:solidFill>
                          <a:latin typeface="Inter"/>
                          <a:ea typeface="Inter"/>
                          <a:cs typeface="Inter"/>
                          <a:sym typeface="Inter"/>
                        </a:rPr>
                        <a:t>because</a:t>
                      </a:r>
                      <a:r>
                        <a:rPr lang="en" sz="1200">
                          <a:solidFill>
                            <a:schemeClr val="dk1"/>
                          </a:solidFill>
                          <a:latin typeface="Inter"/>
                          <a:ea typeface="Inter"/>
                          <a:cs typeface="Inter"/>
                          <a:sym typeface="Inter"/>
                        </a:rPr>
                        <a:t> even though I didn’t yet consider myself a Chicana, I was a descendant of those ancient Mexican civilizations, their stories were my cultural legacy, which was my responsibility to remember, record, and communicate to future generations.</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2" name="Shape 122"/>
        <p:cNvGrpSpPr/>
        <p:nvPr/>
      </p:nvGrpSpPr>
      <p:grpSpPr>
        <a:xfrm>
          <a:off x="0" y="0"/>
          <a:ext cx="0" cy="0"/>
          <a:chOff x="0" y="0"/>
          <a:chExt cx="0" cy="0"/>
        </a:xfrm>
      </p:grpSpPr>
      <p:sp>
        <p:nvSpPr>
          <p:cNvPr id="123" name="Google Shape;123;p28"/>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Evaluating Evidence</a:t>
            </a:r>
            <a:endParaRPr sz="1300">
              <a:latin typeface="Inter"/>
              <a:ea typeface="Inter"/>
              <a:cs typeface="Inter"/>
              <a:sym typeface="Inter"/>
            </a:endParaRPr>
          </a:p>
        </p:txBody>
      </p:sp>
      <p:sp>
        <p:nvSpPr>
          <p:cNvPr id="124" name="Google Shape;124;p28"/>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Evaluating Evidence</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i="1" lang="en" sz="2500">
                <a:solidFill>
                  <a:schemeClr val="dk1"/>
                </a:solidFill>
                <a:latin typeface="Plus Jakarta Sans Medium"/>
                <a:ea typeface="Plus Jakarta Sans Medium"/>
                <a:cs typeface="Plus Jakarta Sans Medium"/>
                <a:sym typeface="Plus Jakarta Sans Medium"/>
              </a:rPr>
              <a:t>La Malinche: La Lengua</a:t>
            </a:r>
            <a:endParaRPr i="1"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25" name="Google Shape;125;p28"/>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26" name="Google Shape;126;p28"/>
          <p:cNvGraphicFramePr/>
          <p:nvPr/>
        </p:nvGraphicFramePr>
        <p:xfrm>
          <a:off x="469041" y="1171435"/>
          <a:ext cx="3000000" cy="3000000"/>
        </p:xfrm>
        <a:graphic>
          <a:graphicData uri="http://schemas.openxmlformats.org/drawingml/2006/table">
            <a:tbl>
              <a:tblPr>
                <a:noFill/>
                <a:tableStyleId>{B2FE3ED9-3897-4E76-8867-73471355B950}</a:tableStyleId>
              </a:tblPr>
              <a:tblGrid>
                <a:gridCol w="2266425"/>
                <a:gridCol w="1662050"/>
                <a:gridCol w="2905850"/>
              </a:tblGrid>
              <a:tr h="299750">
                <a:tc gridSpan="3">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Bernardino de Sahagún et al, “Malinche Translating from Palace Roof Top</a:t>
                      </a:r>
                      <a:r>
                        <a:rPr lang="en" sz="1200">
                          <a:solidFill>
                            <a:schemeClr val="dk1"/>
                          </a:solidFill>
                          <a:latin typeface="Halant"/>
                          <a:ea typeface="Halant"/>
                          <a:cs typeface="Halant"/>
                          <a:sym typeface="Halant"/>
                        </a:rPr>
                        <a:t>,” in Florentine Codex, 1570-1585.</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Note: Bernardino de Sahagún was a Spanish Franciscan friar who presented information about Mesoamerica through the Florentine Codex. This image was created by an indigenous painter. The Florentine Codex, despite being created by a Spaniard, provides descriptions and views of the Indigenous peoples.</a:t>
                      </a:r>
                      <a:endParaRPr sz="12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127" name="Google Shape;127;p28"/>
          <p:cNvPicPr preferRelativeResize="0"/>
          <p:nvPr/>
        </p:nvPicPr>
        <p:blipFill>
          <a:blip r:embed="rId4">
            <a:alphaModFix/>
          </a:blip>
          <a:stretch>
            <a:fillRect/>
          </a:stretch>
        </p:blipFill>
        <p:spPr>
          <a:xfrm>
            <a:off x="596100" y="2712625"/>
            <a:ext cx="6580226" cy="659095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1" name="Shape 131"/>
        <p:cNvGrpSpPr/>
        <p:nvPr/>
      </p:nvGrpSpPr>
      <p:grpSpPr>
        <a:xfrm>
          <a:off x="0" y="0"/>
          <a:ext cx="0" cy="0"/>
          <a:chOff x="0" y="0"/>
          <a:chExt cx="0" cy="0"/>
        </a:xfrm>
      </p:grpSpPr>
      <p:sp>
        <p:nvSpPr>
          <p:cNvPr id="132" name="Google Shape;132;p29"/>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Evaluating Evidence</a:t>
            </a:r>
            <a:endParaRPr sz="1300">
              <a:latin typeface="Inter"/>
              <a:ea typeface="Inter"/>
              <a:cs typeface="Inter"/>
              <a:sym typeface="Inter"/>
            </a:endParaRPr>
          </a:p>
        </p:txBody>
      </p:sp>
      <p:sp>
        <p:nvSpPr>
          <p:cNvPr id="133" name="Google Shape;133;p29"/>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Evaluating Evidence</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i="1" lang="en" sz="2500">
                <a:solidFill>
                  <a:schemeClr val="dk1"/>
                </a:solidFill>
                <a:latin typeface="Plus Jakarta Sans Medium"/>
                <a:ea typeface="Plus Jakarta Sans Medium"/>
                <a:cs typeface="Plus Jakarta Sans Medium"/>
                <a:sym typeface="Plus Jakarta Sans Medium"/>
              </a:rPr>
              <a:t>La Malinche: La Lengua</a:t>
            </a:r>
            <a:endParaRPr i="1"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34" name="Google Shape;134;p29"/>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35" name="Google Shape;135;p29"/>
          <p:cNvGraphicFramePr/>
          <p:nvPr/>
        </p:nvGraphicFramePr>
        <p:xfrm>
          <a:off x="469041" y="1171435"/>
          <a:ext cx="3000000" cy="3000000"/>
        </p:xfrm>
        <a:graphic>
          <a:graphicData uri="http://schemas.openxmlformats.org/drawingml/2006/table">
            <a:tbl>
              <a:tblPr>
                <a:noFill/>
                <a:tableStyleId>{B2FE3ED9-3897-4E76-8867-73471355B950}</a:tableStyleId>
              </a:tblPr>
              <a:tblGrid>
                <a:gridCol w="2266425"/>
                <a:gridCol w="1662050"/>
                <a:gridCol w="2905850"/>
              </a:tblGrid>
              <a:tr h="299750">
                <a:tc gridSpan="3">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Unknown Tlaxcalan artists, “Entrance of Hernan Cortes,” ca. 1550.</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highlight>
                          <a:srgbClr val="F8F9FA"/>
                        </a:highlight>
                        <a:latin typeface="Inter"/>
                        <a:ea typeface="Inter"/>
                        <a:cs typeface="Inter"/>
                        <a:sym typeface="Inter"/>
                      </a:endParaRPr>
                    </a:p>
                    <a:p>
                      <a:pPr indent="0" lvl="0" marL="0" rtl="0" algn="l">
                        <a:spcBef>
                          <a:spcPts val="0"/>
                        </a:spcBef>
                        <a:spcAft>
                          <a:spcPts val="0"/>
                        </a:spcAft>
                        <a:buNone/>
                      </a:pPr>
                      <a:r>
                        <a:rPr lang="en" sz="1200">
                          <a:solidFill>
                            <a:schemeClr val="dk1"/>
                          </a:solidFill>
                          <a:highlight>
                            <a:srgbClr val="F8F9FA"/>
                          </a:highlight>
                          <a:latin typeface="Inter"/>
                          <a:ea typeface="Inter"/>
                          <a:cs typeface="Inter"/>
                          <a:sym typeface="Inter"/>
                        </a:rPr>
                        <a:t>Note: This image is from the Lienzo de Tlaxcala, a codex, or historical record, of the Mesoamerican wars against the Mexica by the Spanish. It was created by the Tlaxcalans who were allies of the Spanish in this  conquest.</a:t>
                      </a:r>
                      <a:endParaRPr sz="12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136" name="Google Shape;136;p29"/>
          <p:cNvPicPr preferRelativeResize="0"/>
          <p:nvPr/>
        </p:nvPicPr>
        <p:blipFill>
          <a:blip r:embed="rId4">
            <a:alphaModFix/>
          </a:blip>
          <a:stretch>
            <a:fillRect/>
          </a:stretch>
        </p:blipFill>
        <p:spPr>
          <a:xfrm>
            <a:off x="469050" y="2404699"/>
            <a:ext cx="6834300" cy="54740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0" name="Shape 140"/>
        <p:cNvGrpSpPr/>
        <p:nvPr/>
      </p:nvGrpSpPr>
      <p:grpSpPr>
        <a:xfrm>
          <a:off x="0" y="0"/>
          <a:ext cx="0" cy="0"/>
          <a:chOff x="0" y="0"/>
          <a:chExt cx="0" cy="0"/>
        </a:xfrm>
      </p:grpSpPr>
      <p:sp>
        <p:nvSpPr>
          <p:cNvPr id="141" name="Google Shape;141;p3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La Malinche</a:t>
            </a:r>
            <a:r>
              <a:rPr lang="en" sz="1900">
                <a:solidFill>
                  <a:schemeClr val="dk1"/>
                </a:solidFill>
                <a:latin typeface="Halant"/>
                <a:ea typeface="Halant"/>
                <a:cs typeface="Halant"/>
                <a:sym typeface="Halant"/>
              </a:rPr>
              <a:t>: La Lengua Student Worksheet</a:t>
            </a:r>
            <a:endParaRPr sz="1900">
              <a:latin typeface="Halant"/>
              <a:ea typeface="Halant"/>
              <a:cs typeface="Halant"/>
              <a:sym typeface="Halant"/>
            </a:endParaRPr>
          </a:p>
        </p:txBody>
      </p:sp>
      <p:pic>
        <p:nvPicPr>
          <p:cNvPr id="142" name="Google Shape;142;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3" name="Google Shape;143;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graphicFrame>
        <p:nvGraphicFramePr>
          <p:cNvPr id="144" name="Google Shape;144;p30"/>
          <p:cNvGraphicFramePr/>
          <p:nvPr/>
        </p:nvGraphicFramePr>
        <p:xfrm>
          <a:off x="469041" y="561835"/>
          <a:ext cx="3000000" cy="3000000"/>
        </p:xfrm>
        <a:graphic>
          <a:graphicData uri="http://schemas.openxmlformats.org/drawingml/2006/table">
            <a:tbl>
              <a:tblPr>
                <a:noFill/>
                <a:tableStyleId>{B2FE3ED9-3897-4E76-8867-73471355B950}</a:tableStyleId>
              </a:tblPr>
              <a:tblGrid>
                <a:gridCol w="1708575"/>
                <a:gridCol w="1708575"/>
                <a:gridCol w="1708575"/>
                <a:gridCol w="1708575"/>
              </a:tblGrid>
              <a:tr h="288425">
                <a:tc gridSpan="4">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Directions: After analyzing the sources, </a:t>
                      </a:r>
                      <a:r>
                        <a:rPr lang="en" sz="1200">
                          <a:solidFill>
                            <a:schemeClr val="dk1"/>
                          </a:solidFill>
                          <a:latin typeface="Halant"/>
                          <a:ea typeface="Halant"/>
                          <a:cs typeface="Halant"/>
                          <a:sym typeface="Halant"/>
                        </a:rPr>
                        <a:t>determine</a:t>
                      </a:r>
                      <a:r>
                        <a:rPr lang="en" sz="1200">
                          <a:solidFill>
                            <a:schemeClr val="dk1"/>
                          </a:solidFill>
                          <a:latin typeface="Halant"/>
                          <a:ea typeface="Halant"/>
                          <a:cs typeface="Halant"/>
                          <a:sym typeface="Halant"/>
                        </a:rPr>
                        <a:t> the type of source and fill in the table below.</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hMerge="1"/>
              </a:tr>
              <a:tr h="226875">
                <a:tc rowSpan="2">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SOURCE</a:t>
                      </a:r>
                      <a:endParaRPr b="1" sz="1600">
                        <a:solidFill>
                          <a:schemeClr val="dk1"/>
                        </a:solidFill>
                        <a:latin typeface="Inter"/>
                        <a:ea typeface="Inter"/>
                        <a:cs typeface="Inter"/>
                        <a:sym typeface="Inter"/>
                      </a:endParaRPr>
                    </a:p>
                  </a:txBody>
                  <a:tcPr marT="114950" marB="114950" marR="116575" marL="116575" anchor="ctr">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NOTICE</a:t>
                      </a:r>
                      <a:endParaRPr b="1" sz="1600">
                        <a:solidFill>
                          <a:schemeClr val="dk1"/>
                        </a:solidFill>
                        <a:latin typeface="Inter"/>
                        <a:ea typeface="Inter"/>
                        <a:cs typeface="Inter"/>
                        <a:sym typeface="Inter"/>
                      </a:endParaRPr>
                    </a:p>
                  </a:txBody>
                  <a:tcPr marT="114950" marB="114950" marR="116575" marL="116575" anchor="ctr">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600">
                          <a:latin typeface="Inter"/>
                          <a:ea typeface="Inter"/>
                          <a:cs typeface="Inter"/>
                          <a:sym typeface="Inter"/>
                        </a:rPr>
                        <a:t>WONDER</a:t>
                      </a:r>
                      <a:endParaRPr b="1" sz="1600">
                        <a:latin typeface="Inter"/>
                        <a:ea typeface="Inter"/>
                        <a:cs typeface="Inter"/>
                        <a:sym typeface="Inter"/>
                      </a:endParaRPr>
                    </a:p>
                  </a:txBody>
                  <a:tcPr marT="114950" marB="114950" marR="116575" marL="116575" anchor="ctr">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600">
                          <a:latin typeface="Inter"/>
                          <a:ea typeface="Inter"/>
                          <a:cs typeface="Inter"/>
                          <a:sym typeface="Inter"/>
                        </a:rPr>
                        <a:t>THINK</a:t>
                      </a:r>
                      <a:endParaRPr b="1" sz="1600">
                        <a:latin typeface="Inter"/>
                        <a:ea typeface="Inter"/>
                        <a:cs typeface="Inter"/>
                        <a:sym typeface="Inter"/>
                      </a:endParaRPr>
                    </a:p>
                  </a:txBody>
                  <a:tcPr marT="114950" marB="114950" marR="116575" marL="116575" anchor="ctr">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75950">
                <a:tc vMerge="1"/>
                <a:tc>
                  <a:txBody>
                    <a:bodyPr/>
                    <a:lstStyle/>
                    <a:p>
                      <a:pPr indent="0" lvl="0" marL="0" rtl="0" algn="l">
                        <a:lnSpc>
                          <a:spcPct val="90000"/>
                        </a:lnSpc>
                        <a:spcBef>
                          <a:spcPts val="800"/>
                        </a:spcBef>
                        <a:spcAft>
                          <a:spcPts val="0"/>
                        </a:spcAft>
                        <a:buClr>
                          <a:schemeClr val="dk1"/>
                        </a:buClr>
                        <a:buSzPts val="1100"/>
                        <a:buFont typeface="Arial"/>
                        <a:buNone/>
                      </a:pPr>
                      <a:r>
                        <a:rPr lang="en" sz="1200">
                          <a:solidFill>
                            <a:schemeClr val="dk1"/>
                          </a:solidFill>
                          <a:latin typeface="Inter"/>
                          <a:ea typeface="Inter"/>
                          <a:cs typeface="Inter"/>
                          <a:sym typeface="Inter"/>
                        </a:rPr>
                        <a:t>What seems interesting or important?</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Clr>
                          <a:schemeClr val="dk1"/>
                        </a:buClr>
                        <a:buSzPts val="1100"/>
                        <a:buFont typeface="Arial"/>
                        <a:buNone/>
                      </a:pPr>
                      <a:r>
                        <a:rPr lang="en" sz="1200">
                          <a:solidFill>
                            <a:schemeClr val="dk1"/>
                          </a:solidFill>
                          <a:latin typeface="Inter"/>
                          <a:ea typeface="Inter"/>
                          <a:cs typeface="Inter"/>
                          <a:sym typeface="Inter"/>
                        </a:rPr>
                        <a:t>What questions do you have about this source?</a:t>
                      </a:r>
                      <a:endParaRPr sz="1200">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Clr>
                          <a:schemeClr val="dk1"/>
                        </a:buClr>
                        <a:buSzPts val="1100"/>
                        <a:buFont typeface="Arial"/>
                        <a:buNone/>
                      </a:pPr>
                      <a:r>
                        <a:rPr lang="en" sz="1200">
                          <a:solidFill>
                            <a:schemeClr val="dk1"/>
                          </a:solidFill>
                          <a:latin typeface="Inter"/>
                          <a:ea typeface="Inter"/>
                          <a:cs typeface="Inter"/>
                          <a:sym typeface="Inter"/>
                        </a:rPr>
                        <a:t>What do you suppose is going on this source?</a:t>
                      </a:r>
                      <a:endParaRPr sz="1200">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504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1: </a:t>
                      </a:r>
                      <a:r>
                        <a:rPr lang="en" sz="1200">
                          <a:solidFill>
                            <a:schemeClr val="dk1"/>
                          </a:solidFill>
                          <a:latin typeface="Inter"/>
                          <a:ea typeface="Inter"/>
                          <a:cs typeface="Inter"/>
                          <a:sym typeface="Inter"/>
                        </a:rPr>
                        <a:t>Camilla Townsend</a:t>
                      </a:r>
                      <a:endParaRPr sz="12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Indigenous Portrayal</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Spanish Record</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Retrospective Interpretation</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504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2: Alicia Gaspar de Alba</a:t>
                      </a:r>
                      <a:endParaRPr sz="12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Indigenous Portrayal</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Spanish Record</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Retrospective Interpretation</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2045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3: La Malinche Translating from Palace Roof Top</a:t>
                      </a:r>
                      <a:endParaRPr sz="12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Indigenous Portrayal</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Spanish Record</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Retrospective Interpretation</a:t>
                      </a:r>
                      <a:endParaRPr sz="10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504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4: Entrance of Hernan Cortes</a:t>
                      </a:r>
                      <a:endParaRPr sz="12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Indigenous Portrayal</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Spanish Record</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Retrospective Interpretation</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8" name="Shape 148"/>
        <p:cNvGrpSpPr/>
        <p:nvPr/>
      </p:nvGrpSpPr>
      <p:grpSpPr>
        <a:xfrm>
          <a:off x="0" y="0"/>
          <a:ext cx="0" cy="0"/>
          <a:chOff x="0" y="0"/>
          <a:chExt cx="0" cy="0"/>
        </a:xfrm>
      </p:grpSpPr>
      <p:sp>
        <p:nvSpPr>
          <p:cNvPr id="149" name="Google Shape;149;p31"/>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Evidence</a:t>
            </a:r>
            <a:endParaRPr sz="2500">
              <a:solidFill>
                <a:schemeClr val="dk1"/>
              </a:solidFill>
              <a:latin typeface="Plus Jakarta Sans"/>
              <a:ea typeface="Plus Jakarta Sans"/>
              <a:cs typeface="Plus Jakarta Sans"/>
              <a:sym typeface="Plus Jakarta Sans"/>
            </a:endParaRPr>
          </a:p>
        </p:txBody>
      </p:sp>
      <p:sp>
        <p:nvSpPr>
          <p:cNvPr id="150" name="Google Shape;150;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1" name="Google Shape;151;p31"/>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52" name="Google Shape;152;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3" name="Google Shape;153;p31"/>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54" name="Google Shape;154;p31"/>
          <p:cNvSpPr txBox="1"/>
          <p:nvPr/>
        </p:nvSpPr>
        <p:spPr>
          <a:xfrm>
            <a:off x="1598575" y="1140919"/>
            <a:ext cx="5704800" cy="9198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Plus Jakarta Sans"/>
                <a:ea typeface="Plus Jakarta Sans"/>
                <a:cs typeface="Plus Jakarta Sans"/>
                <a:sym typeface="Plus Jakarta Sans"/>
              </a:rPr>
              <a:t>Directions</a:t>
            </a:r>
            <a:r>
              <a:rPr lang="en" sz="1200">
                <a:solidFill>
                  <a:schemeClr val="dk1"/>
                </a:solidFill>
                <a:latin typeface="Plus Jakarta Sans"/>
                <a:ea typeface="Plus Jakarta Sans"/>
                <a:cs typeface="Plus Jakarta Sans"/>
                <a:sym typeface="Plus Jakarta Sans"/>
              </a:rPr>
              <a:t>: </a:t>
            </a:r>
            <a:r>
              <a:rPr lang="en" sz="1050">
                <a:solidFill>
                  <a:schemeClr val="dk1"/>
                </a:solidFill>
                <a:highlight>
                  <a:schemeClr val="lt1"/>
                </a:highlight>
                <a:latin typeface="Plus Jakarta Sans"/>
                <a:ea typeface="Plus Jakarta Sans"/>
                <a:cs typeface="Plus Jakarta Sans"/>
                <a:sym typeface="Plus Jakarta Sans"/>
              </a:rPr>
              <a:t> In the claim box, fill in Traitor, Survivor, or Icon. </a:t>
            </a:r>
            <a:r>
              <a:rPr lang="en" sz="1050">
                <a:solidFill>
                  <a:schemeClr val="dk1"/>
                </a:solidFill>
                <a:highlight>
                  <a:schemeClr val="lt1"/>
                </a:highlight>
                <a:latin typeface="Plus Jakarta Sans"/>
                <a:ea typeface="Plus Jakarta Sans"/>
                <a:cs typeface="Plus Jakarta Sans"/>
                <a:sym typeface="Plus Jakarta Sans"/>
              </a:rPr>
              <a:t>Provide two quotes and/or images from the primary or secondary sources that illustrates the claim. Explain how the quote supports the claim.</a:t>
            </a:r>
            <a:r>
              <a:rPr lang="en" sz="1050">
                <a:solidFill>
                  <a:schemeClr val="dk1"/>
                </a:solidFill>
                <a:highlight>
                  <a:schemeClr val="lt1"/>
                </a:highlight>
                <a:latin typeface="Plus Jakarta Sans"/>
                <a:ea typeface="Plus Jakarta Sans"/>
                <a:cs typeface="Plus Jakarta Sans"/>
                <a:sym typeface="Plus Jakarta Sans"/>
              </a:rPr>
              <a:t> Then write summaries of any other information that supports the claim. Consider the other two words to identify La Malinche’s role. In the final box, explain why those aren’t as accurate as the one you chose.</a:t>
            </a:r>
            <a:endParaRPr sz="1200">
              <a:solidFill>
                <a:schemeClr val="dk1"/>
              </a:solidFill>
              <a:latin typeface="Plus Jakarta Sans"/>
              <a:ea typeface="Plus Jakarta Sans"/>
              <a:cs typeface="Plus Jakarta Sans"/>
              <a:sym typeface="Plus Jakarta Sans"/>
            </a:endParaRPr>
          </a:p>
        </p:txBody>
      </p:sp>
      <p:sp>
        <p:nvSpPr>
          <p:cNvPr id="155" name="Google Shape;155;p31"/>
          <p:cNvSpPr txBox="1"/>
          <p:nvPr/>
        </p:nvSpPr>
        <p:spPr>
          <a:xfrm>
            <a:off x="469050" y="2365375"/>
            <a:ext cx="21519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Spanish Colonization of the Americas</a:t>
            </a: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
        <p:nvSpPr>
          <p:cNvPr id="156" name="Google Shape;156;p31"/>
          <p:cNvSpPr txBox="1"/>
          <p:nvPr/>
        </p:nvSpPr>
        <p:spPr>
          <a:xfrm>
            <a:off x="2907050" y="2365375"/>
            <a:ext cx="43965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Claim</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latin typeface="Inter"/>
              <a:ea typeface="Inter"/>
              <a:cs typeface="Inter"/>
              <a:sym typeface="Inter"/>
            </a:endParaRPr>
          </a:p>
          <a:p>
            <a:pPr indent="0" lvl="0" marL="0" rtl="0" algn="ctr">
              <a:lnSpc>
                <a:spcPct val="200000"/>
              </a:lnSpc>
              <a:spcBef>
                <a:spcPts val="0"/>
              </a:spcBef>
              <a:spcAft>
                <a:spcPts val="0"/>
              </a:spcAft>
              <a:buNone/>
            </a:pPr>
            <a:r>
              <a:rPr b="1" lang="en" sz="1300">
                <a:latin typeface="Inter"/>
                <a:ea typeface="Inter"/>
                <a:cs typeface="Inter"/>
                <a:sym typeface="Inter"/>
              </a:rPr>
              <a:t>La Malinche is best viewed as a ____________________.</a:t>
            </a:r>
            <a:endParaRPr b="1" sz="1300">
              <a:latin typeface="Inter"/>
              <a:ea typeface="Inter"/>
              <a:cs typeface="Inter"/>
              <a:sym typeface="Inter"/>
            </a:endParaRPr>
          </a:p>
        </p:txBody>
      </p:sp>
      <p:pic>
        <p:nvPicPr>
          <p:cNvPr id="157" name="Google Shape;157;p31"/>
          <p:cNvPicPr preferRelativeResize="0"/>
          <p:nvPr/>
        </p:nvPicPr>
        <p:blipFill>
          <a:blip r:embed="rId5">
            <a:alphaModFix/>
          </a:blip>
          <a:stretch>
            <a:fillRect/>
          </a:stretch>
        </p:blipFill>
        <p:spPr>
          <a:xfrm>
            <a:off x="469050" y="1125169"/>
            <a:ext cx="951300" cy="951300"/>
          </a:xfrm>
          <a:prstGeom prst="rect">
            <a:avLst/>
          </a:prstGeom>
          <a:noFill/>
          <a:ln>
            <a:noFill/>
          </a:ln>
        </p:spPr>
      </p:pic>
      <p:graphicFrame>
        <p:nvGraphicFramePr>
          <p:cNvPr id="158" name="Google Shape;158;p31"/>
          <p:cNvGraphicFramePr/>
          <p:nvPr/>
        </p:nvGraphicFramePr>
        <p:xfrm>
          <a:off x="469250" y="4116400"/>
          <a:ext cx="3000000" cy="3000000"/>
        </p:xfrm>
        <a:graphic>
          <a:graphicData uri="http://schemas.openxmlformats.org/drawingml/2006/table">
            <a:tbl>
              <a:tblPr>
                <a:noFill/>
                <a:tableStyleId>{7E5ADC91-706C-4C31-87F2-6244A030B137}</a:tableStyleId>
              </a:tblPr>
              <a:tblGrid>
                <a:gridCol w="3417150"/>
                <a:gridCol w="3417150"/>
              </a:tblGrid>
              <a:tr h="473275">
                <a:tc>
                  <a:txBody>
                    <a:bodyPr/>
                    <a:lstStyle/>
                    <a:p>
                      <a:pPr indent="0" lvl="0" marL="0" rtl="0" algn="ctr">
                        <a:spcBef>
                          <a:spcPts val="0"/>
                        </a:spcBef>
                        <a:spcAft>
                          <a:spcPts val="0"/>
                        </a:spcAft>
                        <a:buNone/>
                      </a:pPr>
                      <a:r>
                        <a:rPr lang="en" sz="1200">
                          <a:latin typeface="Inter"/>
                          <a:ea typeface="Inter"/>
                          <a:cs typeface="Inter"/>
                          <a:sym typeface="Inter"/>
                        </a:rPr>
                        <a:t>Quote 1/Image Description to Support Claim</a:t>
                      </a:r>
                      <a:endParaRPr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Quote 2/Image Description to Support Claim</a:t>
                      </a:r>
                      <a:endParaRPr>
                        <a:latin typeface="Inter"/>
                        <a:ea typeface="Inter"/>
                        <a:cs typeface="Inter"/>
                        <a:sym typeface="Inter"/>
                      </a:endParaRPr>
                    </a:p>
                  </a:txBody>
                  <a:tcPr marT="91425" marB="91425" marR="91425" marL="91425" anchor="ctr"/>
                </a:tc>
              </a:tr>
              <a:tr h="1103600">
                <a:tc>
                  <a:txBody>
                    <a:bodyPr/>
                    <a:lstStyle/>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900">
                          <a:latin typeface="Inter"/>
                          <a:ea typeface="Inter"/>
                          <a:cs typeface="Inter"/>
                          <a:sym typeface="Inter"/>
                        </a:rPr>
                        <a:t>Source:</a:t>
                      </a:r>
                      <a:endParaRPr sz="9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None/>
                      </a:pPr>
                      <a:r>
                        <a:t/>
                      </a:r>
                      <a:endParaRPr sz="9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Source:</a:t>
                      </a:r>
                      <a:endParaRPr sz="900">
                        <a:solidFill>
                          <a:schemeClr val="dk1"/>
                        </a:solidFill>
                        <a:latin typeface="Inter"/>
                        <a:ea typeface="Inter"/>
                        <a:cs typeface="Inter"/>
                        <a:sym typeface="Inter"/>
                      </a:endParaRPr>
                    </a:p>
                  </a:txBody>
                  <a:tcPr marT="91425" marB="91425" marR="91425" marL="91425"/>
                </a:tc>
              </a:tr>
              <a:tr h="1103600">
                <a:tc>
                  <a:txBody>
                    <a:bodyPr/>
                    <a:lstStyle/>
                    <a:p>
                      <a:pPr indent="0" lvl="0" marL="0" rtl="0" algn="l">
                        <a:spcBef>
                          <a:spcPts val="0"/>
                        </a:spcBef>
                        <a:spcAft>
                          <a:spcPts val="0"/>
                        </a:spcAft>
                        <a:buNone/>
                      </a:pPr>
                      <a:r>
                        <a:rPr lang="en" sz="900">
                          <a:latin typeface="Inter"/>
                          <a:ea typeface="Inter"/>
                          <a:cs typeface="Inter"/>
                          <a:sym typeface="Inter"/>
                        </a:rPr>
                        <a:t>How does this source support the claim?</a:t>
                      </a:r>
                      <a:endParaRPr sz="9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source support the claim?</a:t>
                      </a:r>
                      <a:endParaRPr sz="900">
                        <a:solidFill>
                          <a:schemeClr val="dk1"/>
                        </a:solidFill>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bl>
          </a:graphicData>
        </a:graphic>
      </p:graphicFrame>
      <p:sp>
        <p:nvSpPr>
          <p:cNvPr id="159" name="Google Shape;159;p31"/>
          <p:cNvSpPr/>
          <p:nvPr/>
        </p:nvSpPr>
        <p:spPr>
          <a:xfrm rot="-5400000">
            <a:off x="4045000" y="1354900"/>
            <a:ext cx="460800" cy="50622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60" name="Google Shape;160;p31"/>
          <p:cNvSpPr txBox="1"/>
          <p:nvPr/>
        </p:nvSpPr>
        <p:spPr>
          <a:xfrm>
            <a:off x="469050" y="6935663"/>
            <a:ext cx="6834300" cy="1147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Additional Information </a:t>
            </a:r>
            <a:r>
              <a:rPr lang="en" sz="1300">
                <a:solidFill>
                  <a:schemeClr val="dk1"/>
                </a:solidFill>
                <a:latin typeface="Inter"/>
                <a:ea typeface="Inter"/>
                <a:cs typeface="Inter"/>
                <a:sym typeface="Inter"/>
              </a:rPr>
              <a:t>that can Support the Claim</a:t>
            </a:r>
            <a:endParaRPr sz="1300">
              <a:solidFill>
                <a:schemeClr val="dk1"/>
              </a:solidFill>
              <a:latin typeface="Inter"/>
              <a:ea typeface="Inter"/>
              <a:cs typeface="Inter"/>
              <a:sym typeface="Inter"/>
            </a:endParaRPr>
          </a:p>
          <a:p>
            <a:pPr indent="0" lvl="0" marL="0" rtl="0" algn="ctr">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p:txBody>
      </p:sp>
      <p:sp>
        <p:nvSpPr>
          <p:cNvPr id="161" name="Google Shape;161;p31"/>
          <p:cNvSpPr txBox="1"/>
          <p:nvPr/>
        </p:nvSpPr>
        <p:spPr>
          <a:xfrm>
            <a:off x="469050" y="8213375"/>
            <a:ext cx="6834300" cy="1147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Defense against Counterargument</a:t>
            </a:r>
            <a:endParaRPr sz="1300">
              <a:solidFill>
                <a:schemeClr val="dk1"/>
              </a:solidFill>
              <a:latin typeface="Inter"/>
              <a:ea typeface="Inter"/>
              <a:cs typeface="Inter"/>
              <a:sym typeface="Inter"/>
            </a:endParaRPr>
          </a:p>
          <a:p>
            <a:pPr indent="0" lvl="0" marL="0" rtl="0" algn="ctr">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5" name="Shape 165"/>
        <p:cNvGrpSpPr/>
        <p:nvPr/>
      </p:nvGrpSpPr>
      <p:grpSpPr>
        <a:xfrm>
          <a:off x="0" y="0"/>
          <a:ext cx="0" cy="0"/>
          <a:chOff x="0" y="0"/>
          <a:chExt cx="0" cy="0"/>
        </a:xfrm>
      </p:grpSpPr>
      <p:sp>
        <p:nvSpPr>
          <p:cNvPr id="166" name="Google Shape;166;p32"/>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You Be the Judge: The Legacy of La Malinche Student Worksheet</a:t>
            </a:r>
            <a:endParaRPr sz="1900">
              <a:latin typeface="Halant"/>
              <a:ea typeface="Halant"/>
              <a:cs typeface="Halant"/>
              <a:sym typeface="Halant"/>
            </a:endParaRPr>
          </a:p>
        </p:txBody>
      </p:sp>
      <p:pic>
        <p:nvPicPr>
          <p:cNvPr id="167" name="Google Shape;167;p3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8" name="Google Shape;168;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9" name="Google Shape;169;p32"/>
          <p:cNvSpPr txBox="1"/>
          <p:nvPr/>
        </p:nvSpPr>
        <p:spPr>
          <a:xfrm>
            <a:off x="381550" y="587850"/>
            <a:ext cx="7070400" cy="8374800"/>
          </a:xfrm>
          <a:prstGeom prst="rect">
            <a:avLst/>
          </a:prstGeom>
          <a:noFill/>
          <a:ln>
            <a:noFill/>
          </a:ln>
        </p:spPr>
        <p:txBody>
          <a:bodyPr anchorCtr="0" anchor="t" bIns="113100" lIns="113100" spcFirstLastPara="1" rIns="113100" wrap="square" tIns="11310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t>
            </a:r>
            <a:r>
              <a:rPr lang="en" sz="1200">
                <a:solidFill>
                  <a:schemeClr val="dk1"/>
                </a:solidFill>
                <a:highlight>
                  <a:schemeClr val="lt1"/>
                </a:highlight>
                <a:latin typeface="Halant"/>
                <a:ea typeface="Halant"/>
                <a:cs typeface="Halant"/>
                <a:sym typeface="Halant"/>
              </a:rPr>
              <a:t>As you listen to each group, take notes on their claim and the evidence they provide.</a:t>
            </a:r>
            <a:endParaRPr sz="1200">
              <a:solidFill>
                <a:schemeClr val="dk1"/>
              </a:solidFill>
              <a:highlight>
                <a:schemeClr val="lt1"/>
              </a:highlight>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highlight>
                <a:schemeClr val="lt1"/>
              </a:highlight>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Group Presentation Notes:</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Write three key ideas that were shared by your classmates:</a:t>
            </a:r>
            <a:endParaRPr sz="1200">
              <a:solidFill>
                <a:schemeClr val="dk1"/>
              </a:solidFill>
              <a:highlight>
                <a:schemeClr val="lt1"/>
              </a:highlight>
              <a:latin typeface="Inter"/>
              <a:ea typeface="Inter"/>
              <a:cs typeface="Inter"/>
              <a:sym typeface="Inter"/>
            </a:endParaRPr>
          </a:p>
          <a:p>
            <a:pPr indent="-304800" lvl="0" marL="914400" rtl="0" algn="l">
              <a:lnSpc>
                <a:spcPct val="200000"/>
              </a:lnSpc>
              <a:spcBef>
                <a:spcPts val="0"/>
              </a:spcBef>
              <a:spcAft>
                <a:spcPts val="0"/>
              </a:spcAft>
              <a:buClr>
                <a:schemeClr val="dk1"/>
              </a:buClr>
              <a:buSzPts val="1200"/>
              <a:buFont typeface="Inter"/>
              <a:buChar char="●"/>
            </a:pPr>
            <a:r>
              <a:t/>
            </a:r>
            <a:endParaRPr sz="1200">
              <a:solidFill>
                <a:schemeClr val="dk1"/>
              </a:solidFill>
              <a:highlight>
                <a:schemeClr val="lt1"/>
              </a:highlight>
              <a:latin typeface="Inter"/>
              <a:ea typeface="Inter"/>
              <a:cs typeface="Inter"/>
              <a:sym typeface="Inter"/>
            </a:endParaRPr>
          </a:p>
          <a:p>
            <a:pPr indent="-304800" lvl="0" marL="914400" rtl="0" algn="l">
              <a:lnSpc>
                <a:spcPct val="200000"/>
              </a:lnSpc>
              <a:spcBef>
                <a:spcPts val="0"/>
              </a:spcBef>
              <a:spcAft>
                <a:spcPts val="0"/>
              </a:spcAft>
              <a:buClr>
                <a:schemeClr val="dk1"/>
              </a:buClr>
              <a:buSzPts val="1200"/>
              <a:buFont typeface="Inter"/>
              <a:buChar char="●"/>
            </a:pPr>
            <a:r>
              <a:t/>
            </a:r>
            <a:endParaRPr sz="1200">
              <a:solidFill>
                <a:schemeClr val="dk1"/>
              </a:solidFill>
              <a:highlight>
                <a:schemeClr val="lt1"/>
              </a:highlight>
              <a:latin typeface="Inter"/>
              <a:ea typeface="Inter"/>
              <a:cs typeface="Inter"/>
              <a:sym typeface="Inter"/>
            </a:endParaRPr>
          </a:p>
          <a:p>
            <a:pPr indent="-304800" lvl="0" marL="914400" rtl="0" algn="l">
              <a:spcBef>
                <a:spcPts val="0"/>
              </a:spcBef>
              <a:spcAft>
                <a:spcPts val="0"/>
              </a:spcAft>
              <a:buClr>
                <a:schemeClr val="dk1"/>
              </a:buClr>
              <a:buSzPts val="1200"/>
              <a:buFont typeface="Inter"/>
              <a:buChar char="●"/>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Which argument do you find most convincing? Why?</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What is one counterargument you might make against another group’s claim?</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highlight>
                  <a:schemeClr val="lt1"/>
                </a:highlight>
                <a:latin typeface="Inter"/>
                <a:ea typeface="Inter"/>
                <a:cs typeface="Inter"/>
                <a:sym typeface="Inter"/>
              </a:rPr>
              <a:t>Discuss with a partner: Did you opinion change after hearing the presentations? Why or why not?</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chemeClr val="lt1"/>
              </a:highlight>
              <a:latin typeface="Inter"/>
              <a:ea typeface="Inter"/>
              <a:cs typeface="Inter"/>
              <a:sym typeface="Inter"/>
            </a:endParaRPr>
          </a:p>
        </p:txBody>
      </p:sp>
      <p:graphicFrame>
        <p:nvGraphicFramePr>
          <p:cNvPr id="170" name="Google Shape;170;p32"/>
          <p:cNvGraphicFramePr/>
          <p:nvPr/>
        </p:nvGraphicFramePr>
        <p:xfrm>
          <a:off x="983050" y="1438075"/>
          <a:ext cx="3000000" cy="3000000"/>
        </p:xfrm>
        <a:graphic>
          <a:graphicData uri="http://schemas.openxmlformats.org/drawingml/2006/table">
            <a:tbl>
              <a:tblPr>
                <a:noFill/>
                <a:tableStyleId>{7E5ADC91-706C-4C31-87F2-6244A030B137}</a:tableStyleId>
              </a:tblPr>
              <a:tblGrid>
                <a:gridCol w="1534000"/>
                <a:gridCol w="1663775"/>
                <a:gridCol w="2669625"/>
              </a:tblGrid>
              <a:tr h="381000">
                <a:tc>
                  <a:txBody>
                    <a:bodyPr/>
                    <a:lstStyle/>
                    <a:p>
                      <a:pPr indent="0" lvl="0" marL="0" rtl="0" algn="ctr">
                        <a:spcBef>
                          <a:spcPts val="0"/>
                        </a:spcBef>
                        <a:spcAft>
                          <a:spcPts val="0"/>
                        </a:spcAft>
                        <a:buNone/>
                      </a:pPr>
                      <a:r>
                        <a:rPr b="1" lang="en" sz="1200">
                          <a:latin typeface="Inter"/>
                          <a:ea typeface="Inter"/>
                          <a:cs typeface="Inter"/>
                          <a:sym typeface="Inter"/>
                        </a:rPr>
                        <a:t>Group</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spcBef>
                          <a:spcPts val="0"/>
                        </a:spcBef>
                        <a:spcAft>
                          <a:spcPts val="0"/>
                        </a:spcAft>
                        <a:buNone/>
                      </a:pPr>
                      <a:r>
                        <a:rPr b="1" lang="en" sz="1200">
                          <a:latin typeface="Inter"/>
                          <a:ea typeface="Inter"/>
                          <a:cs typeface="Inter"/>
                          <a:sym typeface="Inter"/>
                        </a:rPr>
                        <a:t>Claim (Traitor, Survivor, or Icon?)</a:t>
                      </a:r>
                      <a:endParaRPr b="1" sz="1200">
                        <a:latin typeface="Inter"/>
                        <a:ea typeface="Inter"/>
                        <a:cs typeface="Inter"/>
                        <a:sym typeface="Inter"/>
                      </a:endParaRPr>
                    </a:p>
                  </a:txBody>
                  <a:tcPr marT="91425" marB="91425" marR="91425" marL="91425">
                    <a:solidFill>
                      <a:srgbClr val="CCCCCC"/>
                    </a:solidFill>
                  </a:tcPr>
                </a:tc>
                <a:tc>
                  <a:txBody>
                    <a:bodyPr/>
                    <a:lstStyle/>
                    <a:p>
                      <a:pPr indent="0" lvl="0" marL="0" rtl="0" algn="ctr">
                        <a:spcBef>
                          <a:spcPts val="0"/>
                        </a:spcBef>
                        <a:spcAft>
                          <a:spcPts val="0"/>
                        </a:spcAft>
                        <a:buNone/>
                      </a:pPr>
                      <a:r>
                        <a:rPr b="1" lang="en" sz="1200">
                          <a:latin typeface="Inter"/>
                          <a:ea typeface="Inter"/>
                          <a:cs typeface="Inter"/>
                          <a:sym typeface="Inter"/>
                        </a:rPr>
                        <a:t>Key Evidence</a:t>
                      </a:r>
                      <a:endParaRPr b="1" sz="1200">
                        <a:latin typeface="Inter"/>
                        <a:ea typeface="Inter"/>
                        <a:cs typeface="Inter"/>
                        <a:sym typeface="Inter"/>
                      </a:endParaRPr>
                    </a:p>
                  </a:txBody>
                  <a:tcPr marT="91425" marB="91425" marR="91425" marL="91425">
                    <a:solidFill>
                      <a:srgbClr val="CCCCCC"/>
                    </a:solidFill>
                  </a:tcPr>
                </a:tc>
              </a:tr>
              <a:tr h="381000">
                <a:tc>
                  <a:txBody>
                    <a:bodyPr/>
                    <a:lstStyle/>
                    <a:p>
                      <a:pPr indent="0" lvl="0" marL="0" rtl="0" algn="ctr">
                        <a:spcBef>
                          <a:spcPts val="0"/>
                        </a:spcBef>
                        <a:spcAft>
                          <a:spcPts val="0"/>
                        </a:spcAft>
                        <a:buNone/>
                      </a:pPr>
                      <a:r>
                        <a:rPr b="1" lang="en" sz="1200">
                          <a:latin typeface="Inter"/>
                          <a:ea typeface="Inter"/>
                          <a:cs typeface="Inter"/>
                          <a:sym typeface="Inter"/>
                        </a:rPr>
                        <a:t>La Lengua</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La Indígena</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La Madre de Mestizaje</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La Traidora</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4" name="Shape 174"/>
        <p:cNvGrpSpPr/>
        <p:nvPr/>
      </p:nvGrpSpPr>
      <p:grpSpPr>
        <a:xfrm>
          <a:off x="0" y="0"/>
          <a:ext cx="0" cy="0"/>
          <a:chOff x="0" y="0"/>
          <a:chExt cx="0" cy="0"/>
        </a:xfrm>
      </p:grpSpPr>
      <p:sp>
        <p:nvSpPr>
          <p:cNvPr id="175" name="Google Shape;175;p3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La Malinche: La Lengua Student Worksheet (Exemplar)</a:t>
            </a:r>
            <a:endParaRPr sz="1900">
              <a:latin typeface="Halant"/>
              <a:ea typeface="Halant"/>
              <a:cs typeface="Halant"/>
              <a:sym typeface="Halant"/>
            </a:endParaRPr>
          </a:p>
        </p:txBody>
      </p:sp>
      <p:pic>
        <p:nvPicPr>
          <p:cNvPr id="176" name="Google Shape;176;p3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7" name="Google Shape;177;p3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graphicFrame>
        <p:nvGraphicFramePr>
          <p:cNvPr id="178" name="Google Shape;178;p33"/>
          <p:cNvGraphicFramePr/>
          <p:nvPr/>
        </p:nvGraphicFramePr>
        <p:xfrm>
          <a:off x="469041" y="561835"/>
          <a:ext cx="3000000" cy="3000000"/>
        </p:xfrm>
        <a:graphic>
          <a:graphicData uri="http://schemas.openxmlformats.org/drawingml/2006/table">
            <a:tbl>
              <a:tblPr>
                <a:noFill/>
                <a:tableStyleId>{B2FE3ED9-3897-4E76-8867-73471355B950}</a:tableStyleId>
              </a:tblPr>
              <a:tblGrid>
                <a:gridCol w="1708575"/>
                <a:gridCol w="1708575"/>
                <a:gridCol w="1708575"/>
                <a:gridCol w="1708575"/>
              </a:tblGrid>
              <a:tr h="288425">
                <a:tc gridSpan="4">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Directions: After analyzing the sources, determine the type of source and fill in the table below.</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hMerge="1"/>
              </a:tr>
              <a:tr h="226875">
                <a:tc rowSpan="2">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SOURCE</a:t>
                      </a:r>
                      <a:endParaRPr b="1" sz="1600">
                        <a:solidFill>
                          <a:schemeClr val="dk1"/>
                        </a:solidFill>
                        <a:latin typeface="Inter"/>
                        <a:ea typeface="Inter"/>
                        <a:cs typeface="Inter"/>
                        <a:sym typeface="Inter"/>
                      </a:endParaRPr>
                    </a:p>
                  </a:txBody>
                  <a:tcPr marT="114950" marB="114950" marR="116575" marL="116575" anchor="ctr">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NOTICE</a:t>
                      </a:r>
                      <a:endParaRPr b="1" sz="1600">
                        <a:solidFill>
                          <a:schemeClr val="dk1"/>
                        </a:solidFill>
                        <a:latin typeface="Inter"/>
                        <a:ea typeface="Inter"/>
                        <a:cs typeface="Inter"/>
                        <a:sym typeface="Inter"/>
                      </a:endParaRPr>
                    </a:p>
                  </a:txBody>
                  <a:tcPr marT="114950" marB="114950" marR="116575" marL="116575" anchor="ctr">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600">
                          <a:latin typeface="Inter"/>
                          <a:ea typeface="Inter"/>
                          <a:cs typeface="Inter"/>
                          <a:sym typeface="Inter"/>
                        </a:rPr>
                        <a:t>WONDER</a:t>
                      </a:r>
                      <a:endParaRPr b="1" sz="1600">
                        <a:latin typeface="Inter"/>
                        <a:ea typeface="Inter"/>
                        <a:cs typeface="Inter"/>
                        <a:sym typeface="Inter"/>
                      </a:endParaRPr>
                    </a:p>
                  </a:txBody>
                  <a:tcPr marT="114950" marB="114950" marR="116575" marL="116575" anchor="ctr">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600">
                          <a:latin typeface="Inter"/>
                          <a:ea typeface="Inter"/>
                          <a:cs typeface="Inter"/>
                          <a:sym typeface="Inter"/>
                        </a:rPr>
                        <a:t>THINK</a:t>
                      </a:r>
                      <a:endParaRPr b="1" sz="1600">
                        <a:latin typeface="Inter"/>
                        <a:ea typeface="Inter"/>
                        <a:cs typeface="Inter"/>
                        <a:sym typeface="Inter"/>
                      </a:endParaRPr>
                    </a:p>
                  </a:txBody>
                  <a:tcPr marT="114950" marB="114950" marR="116575" marL="116575" anchor="ctr">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75950">
                <a:tc vMerge="1"/>
                <a:tc>
                  <a:txBody>
                    <a:bodyPr/>
                    <a:lstStyle/>
                    <a:p>
                      <a:pPr indent="0" lvl="0" marL="0" rtl="0" algn="l">
                        <a:lnSpc>
                          <a:spcPct val="90000"/>
                        </a:lnSpc>
                        <a:spcBef>
                          <a:spcPts val="800"/>
                        </a:spcBef>
                        <a:spcAft>
                          <a:spcPts val="0"/>
                        </a:spcAft>
                        <a:buClr>
                          <a:schemeClr val="dk1"/>
                        </a:buClr>
                        <a:buSzPts val="1100"/>
                        <a:buFont typeface="Arial"/>
                        <a:buNone/>
                      </a:pPr>
                      <a:r>
                        <a:rPr lang="en" sz="1200">
                          <a:solidFill>
                            <a:schemeClr val="dk1"/>
                          </a:solidFill>
                          <a:latin typeface="Inter"/>
                          <a:ea typeface="Inter"/>
                          <a:cs typeface="Inter"/>
                          <a:sym typeface="Inter"/>
                        </a:rPr>
                        <a:t>What seems interesting or important?</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Clr>
                          <a:schemeClr val="dk1"/>
                        </a:buClr>
                        <a:buSzPts val="1100"/>
                        <a:buFont typeface="Arial"/>
                        <a:buNone/>
                      </a:pPr>
                      <a:r>
                        <a:rPr lang="en" sz="1200">
                          <a:solidFill>
                            <a:schemeClr val="dk1"/>
                          </a:solidFill>
                          <a:latin typeface="Inter"/>
                          <a:ea typeface="Inter"/>
                          <a:cs typeface="Inter"/>
                          <a:sym typeface="Inter"/>
                        </a:rPr>
                        <a:t>What questions do you have about this source?</a:t>
                      </a:r>
                      <a:endParaRPr sz="1200">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Clr>
                          <a:schemeClr val="dk1"/>
                        </a:buClr>
                        <a:buSzPts val="1100"/>
                        <a:buFont typeface="Arial"/>
                        <a:buNone/>
                      </a:pPr>
                      <a:r>
                        <a:rPr lang="en" sz="1200">
                          <a:solidFill>
                            <a:schemeClr val="dk1"/>
                          </a:solidFill>
                          <a:latin typeface="Inter"/>
                          <a:ea typeface="Inter"/>
                          <a:cs typeface="Inter"/>
                          <a:sym typeface="Inter"/>
                        </a:rPr>
                        <a:t>What do you suppose is going on this source?</a:t>
                      </a:r>
                      <a:endParaRPr sz="1200">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504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1: Camilla Townsend</a:t>
                      </a:r>
                      <a:endParaRPr sz="12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Indigenous Portrayal</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Spanish Record</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Retrospective Interpretation</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90000"/>
                        </a:lnSpc>
                        <a:spcBef>
                          <a:spcPts val="80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rPr b="1" lang="en" sz="1200">
                          <a:solidFill>
                            <a:srgbClr val="E95C3D"/>
                          </a:solidFill>
                          <a:latin typeface="Inter"/>
                          <a:ea typeface="Inter"/>
                          <a:cs typeface="Inter"/>
                          <a:sym typeface="Inter"/>
                        </a:rPr>
                        <a:t>In the mid-1500s, Malinche was viewed with respect for her role in wartime negotiations.</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rPr b="1" lang="en" sz="1200">
                          <a:solidFill>
                            <a:srgbClr val="E95C3D"/>
                          </a:solidFill>
                          <a:latin typeface="Inter"/>
                          <a:ea typeface="Inter"/>
                          <a:cs typeface="Inter"/>
                          <a:sym typeface="Inter"/>
                        </a:rPr>
                        <a:t>Was it common for women to play a role in negotiations or as translators?</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rPr b="1" lang="en" sz="1200">
                          <a:solidFill>
                            <a:srgbClr val="E95C3D"/>
                          </a:solidFill>
                          <a:latin typeface="Inter"/>
                          <a:ea typeface="Inter"/>
                          <a:cs typeface="Inter"/>
                          <a:sym typeface="Inter"/>
                        </a:rPr>
                        <a:t>A historian is providing a view of Malinche, as an important figure in Mesoamerica in the 1500s. </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504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2: Alicia Gaspar de Alba</a:t>
                      </a:r>
                      <a:endParaRPr sz="12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Indigenous Portrayal</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Spanish Record</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Retrospective Interpretation</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rPr b="1" lang="en" sz="1200">
                          <a:solidFill>
                            <a:srgbClr val="E95C3D"/>
                          </a:solidFill>
                          <a:latin typeface="Inter"/>
                          <a:ea typeface="Inter"/>
                          <a:cs typeface="Inter"/>
                          <a:sym typeface="Inter"/>
                        </a:rPr>
                        <a:t>The word “malinchista” is a way to negatively describe someone who is disloyal.</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rPr b="1" lang="en" sz="1200">
                          <a:solidFill>
                            <a:srgbClr val="E95C3D"/>
                          </a:solidFill>
                          <a:latin typeface="Inter"/>
                          <a:ea typeface="Inter"/>
                          <a:cs typeface="Inter"/>
                          <a:sym typeface="Inter"/>
                        </a:rPr>
                        <a:t>How did the La Malinche go from being respected to being used as an example of a </a:t>
                      </a:r>
                      <a:r>
                        <a:rPr b="1" lang="en" sz="1200">
                          <a:solidFill>
                            <a:srgbClr val="E95C3D"/>
                          </a:solidFill>
                          <a:latin typeface="Inter"/>
                          <a:ea typeface="Inter"/>
                          <a:cs typeface="Inter"/>
                          <a:sym typeface="Inter"/>
                        </a:rPr>
                        <a:t>traitor?</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rPr b="1" lang="en" sz="1200">
                          <a:solidFill>
                            <a:srgbClr val="E95C3D"/>
                          </a:solidFill>
                          <a:latin typeface="Inter"/>
                          <a:ea typeface="Inter"/>
                          <a:cs typeface="Inter"/>
                          <a:sym typeface="Inter"/>
                        </a:rPr>
                        <a:t>A Chicana writer is explaining how she came to know </a:t>
                      </a:r>
                      <a:r>
                        <a:rPr b="1" lang="en" sz="1200">
                          <a:solidFill>
                            <a:srgbClr val="E95C3D"/>
                          </a:solidFill>
                          <a:latin typeface="Inter"/>
                          <a:ea typeface="Inter"/>
                          <a:cs typeface="Inter"/>
                          <a:sym typeface="Inter"/>
                        </a:rPr>
                        <a:t>about</a:t>
                      </a:r>
                      <a:r>
                        <a:rPr b="1" lang="en" sz="1200">
                          <a:solidFill>
                            <a:srgbClr val="E95C3D"/>
                          </a:solidFill>
                          <a:latin typeface="Inter"/>
                          <a:ea typeface="Inter"/>
                          <a:cs typeface="Inter"/>
                          <a:sym typeface="Inter"/>
                        </a:rPr>
                        <a:t> La Malinche and the various interpretations of her role.</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2045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3: La Malinche Translating from Palace Roof Top</a:t>
                      </a:r>
                      <a:endParaRPr sz="12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Indigenous Portrayal</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Spanish Record</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Retrospective Interpretation</a:t>
                      </a:r>
                      <a:endParaRPr sz="10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rPr b="1" lang="en" sz="1200">
                          <a:solidFill>
                            <a:srgbClr val="E95C3D"/>
                          </a:solidFill>
                          <a:latin typeface="Inter"/>
                          <a:ea typeface="Inter"/>
                          <a:cs typeface="Inter"/>
                          <a:sym typeface="Inter"/>
                        </a:rPr>
                        <a:t>La Malinche is on a rooftop with a Spanish person and she is speaking between him and an Indigenous person on the ground.</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rPr b="1" lang="en" sz="1200">
                          <a:solidFill>
                            <a:srgbClr val="E95C3D"/>
                          </a:solidFill>
                          <a:latin typeface="Inter"/>
                          <a:ea typeface="Inter"/>
                          <a:cs typeface="Inter"/>
                          <a:sym typeface="Inter"/>
                        </a:rPr>
                        <a:t>Why are on they on the rooftop and not on the ground speaking close to each other?</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rPr b="1" lang="en" sz="1200">
                          <a:solidFill>
                            <a:srgbClr val="E95C3D"/>
                          </a:solidFill>
                          <a:latin typeface="Inter"/>
                          <a:ea typeface="Inter"/>
                          <a:cs typeface="Inter"/>
                          <a:sym typeface="Inter"/>
                        </a:rPr>
                        <a:t>A Spanish priest collected an Indigenous representation of the elements of the Spanish conquest.</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504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4: Entrance of Hernan Cortes</a:t>
                      </a:r>
                      <a:endParaRPr sz="12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Indigenous Portrayal</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Spanish Record</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Retrospective Interpretation</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Clr>
                          <a:schemeClr val="dk1"/>
                        </a:buClr>
                        <a:buSzPts val="1100"/>
                        <a:buFont typeface="Arial"/>
                        <a:buNone/>
                      </a:pPr>
                      <a:r>
                        <a:rPr b="1" lang="en" sz="1200">
                          <a:solidFill>
                            <a:srgbClr val="E95C3D"/>
                          </a:solidFill>
                          <a:latin typeface="Inter"/>
                          <a:ea typeface="Inter"/>
                          <a:cs typeface="Inter"/>
                          <a:sym typeface="Inter"/>
                        </a:rPr>
                        <a:t>La Malinche is next to Cortés. She is pointing which implies that she is giving directions or speaking. </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rPr b="1" lang="en" sz="1200">
                          <a:solidFill>
                            <a:srgbClr val="E95C3D"/>
                          </a:solidFill>
                          <a:latin typeface="Inter"/>
                          <a:ea typeface="Inter"/>
                          <a:cs typeface="Inter"/>
                          <a:sym typeface="Inter"/>
                        </a:rPr>
                        <a:t>When was this meeting in the timeline of the Spanish conquest of Mesoamerica?</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90000"/>
                        </a:lnSpc>
                        <a:spcBef>
                          <a:spcPts val="800"/>
                        </a:spcBef>
                        <a:spcAft>
                          <a:spcPts val="0"/>
                        </a:spcAft>
                        <a:buNone/>
                      </a:pPr>
                      <a:r>
                        <a:rPr b="1" lang="en" sz="1200">
                          <a:solidFill>
                            <a:srgbClr val="E95C3D"/>
                          </a:solidFill>
                          <a:latin typeface="Inter"/>
                          <a:ea typeface="Inter"/>
                          <a:cs typeface="Inter"/>
                          <a:sym typeface="Inter"/>
                        </a:rPr>
                        <a:t>A Tlaxcalan artist recorded an important meeting that took place during the Spanish conquest.</a:t>
                      </a:r>
                      <a:endParaRPr b="1" sz="1200">
                        <a:solidFill>
                          <a:srgbClr val="E95C3D"/>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pic>
        <p:nvPicPr>
          <p:cNvPr id="179" name="Google Shape;179;p33"/>
          <p:cNvPicPr preferRelativeResize="0"/>
          <p:nvPr/>
        </p:nvPicPr>
        <p:blipFill rotWithShape="1">
          <a:blip r:embed="rId4">
            <a:alphaModFix/>
          </a:blip>
          <a:srcRect b="25293" l="32937" r="34167" t="25859"/>
          <a:stretch/>
        </p:blipFill>
        <p:spPr>
          <a:xfrm>
            <a:off x="683775" y="3226923"/>
            <a:ext cx="157675" cy="131701"/>
          </a:xfrm>
          <a:prstGeom prst="rect">
            <a:avLst/>
          </a:prstGeom>
          <a:noFill/>
          <a:ln cap="flat" cmpd="sng" w="19050">
            <a:solidFill>
              <a:schemeClr val="dk1"/>
            </a:solidFill>
            <a:prstDash val="solid"/>
            <a:round/>
            <a:headEnd len="sm" w="sm" type="none"/>
            <a:tailEnd len="sm" w="sm" type="none"/>
          </a:ln>
        </p:spPr>
      </p:pic>
      <p:pic>
        <p:nvPicPr>
          <p:cNvPr id="180" name="Google Shape;180;p33"/>
          <p:cNvPicPr preferRelativeResize="0"/>
          <p:nvPr/>
        </p:nvPicPr>
        <p:blipFill rotWithShape="1">
          <a:blip r:embed="rId4">
            <a:alphaModFix/>
          </a:blip>
          <a:srcRect b="25293" l="32937" r="34167" t="25859"/>
          <a:stretch/>
        </p:blipFill>
        <p:spPr>
          <a:xfrm>
            <a:off x="683763" y="5046448"/>
            <a:ext cx="157675" cy="131701"/>
          </a:xfrm>
          <a:prstGeom prst="rect">
            <a:avLst/>
          </a:prstGeom>
          <a:noFill/>
          <a:ln cap="flat" cmpd="sng" w="19050">
            <a:solidFill>
              <a:schemeClr val="dk1"/>
            </a:solidFill>
            <a:prstDash val="solid"/>
            <a:round/>
            <a:headEnd len="sm" w="sm" type="none"/>
            <a:tailEnd len="sm" w="sm" type="none"/>
          </a:ln>
        </p:spPr>
      </p:pic>
      <p:pic>
        <p:nvPicPr>
          <p:cNvPr id="181" name="Google Shape;181;p33"/>
          <p:cNvPicPr preferRelativeResize="0"/>
          <p:nvPr/>
        </p:nvPicPr>
        <p:blipFill rotWithShape="1">
          <a:blip r:embed="rId4">
            <a:alphaModFix/>
          </a:blip>
          <a:srcRect b="25293" l="32937" r="34167" t="25859"/>
          <a:stretch/>
        </p:blipFill>
        <p:spPr>
          <a:xfrm>
            <a:off x="683775" y="6633323"/>
            <a:ext cx="157675" cy="131701"/>
          </a:xfrm>
          <a:prstGeom prst="rect">
            <a:avLst/>
          </a:prstGeom>
          <a:noFill/>
          <a:ln cap="flat" cmpd="sng" w="19050">
            <a:solidFill>
              <a:schemeClr val="dk1"/>
            </a:solidFill>
            <a:prstDash val="solid"/>
            <a:round/>
            <a:headEnd len="sm" w="sm" type="none"/>
            <a:tailEnd len="sm" w="sm" type="none"/>
          </a:ln>
        </p:spPr>
      </p:pic>
      <p:pic>
        <p:nvPicPr>
          <p:cNvPr id="182" name="Google Shape;182;p33"/>
          <p:cNvPicPr preferRelativeResize="0"/>
          <p:nvPr/>
        </p:nvPicPr>
        <p:blipFill rotWithShape="1">
          <a:blip r:embed="rId4">
            <a:alphaModFix/>
          </a:blip>
          <a:srcRect b="25293" l="32937" r="34167" t="25859"/>
          <a:stretch/>
        </p:blipFill>
        <p:spPr>
          <a:xfrm>
            <a:off x="683775" y="7990798"/>
            <a:ext cx="157675" cy="131701"/>
          </a:xfrm>
          <a:prstGeom prst="rect">
            <a:avLst/>
          </a:prstGeom>
          <a:noFill/>
          <a:ln cap="flat" cmpd="sng" w="19050">
            <a:solidFill>
              <a:schemeClr val="dk1"/>
            </a:solidFill>
            <a:prstDash val="solid"/>
            <a:round/>
            <a:headEnd len="sm" w="sm" type="none"/>
            <a:tailEnd len="sm" w="sm" type="none"/>
          </a:ln>
        </p:spPr>
      </p:pic>
      <p:pic>
        <p:nvPicPr>
          <p:cNvPr id="183" name="Google Shape;183;p33"/>
          <p:cNvPicPr preferRelativeResize="0"/>
          <p:nvPr/>
        </p:nvPicPr>
        <p:blipFill rotWithShape="1">
          <a:blip r:embed="rId4">
            <a:alphaModFix/>
          </a:blip>
          <a:srcRect b="25293" l="32937" r="34167" t="25859"/>
          <a:stretch/>
        </p:blipFill>
        <p:spPr>
          <a:xfrm>
            <a:off x="683763" y="6917436"/>
            <a:ext cx="157675" cy="131701"/>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